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5.xml" ContentType="application/vnd.openxmlformats-officedocument.presentationml.tags+xml"/>
  <Override PartName="/ppt/notesSlides/notesSlide4.xml" ContentType="application/vnd.openxmlformats-officedocument.presentationml.notesSlide+xml"/>
  <Override PartName="/ppt/tags/tag4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4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8.xml" ContentType="application/vnd.openxmlformats-officedocument.presentationml.tags+xml"/>
  <Override PartName="/ppt/notesSlides/notesSlide28.xml" ContentType="application/vnd.openxmlformats-officedocument.presentationml.notesSlide+xml"/>
  <Override PartName="/ppt/tags/tag49.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50.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omments/modernComment_2E97_149A884B.xml" ContentType="application/vnd.ms-powerpoint.comments+xml"/>
  <Override PartName="/ppt/comments/modernComment_7BBF59B8_607F2A64.xml" ContentType="application/vnd.ms-powerpoint.comments+xml"/>
  <Override PartName="/ppt/comments/modernComment_2E9D_A59D6B6B.xml" ContentType="application/vnd.ms-powerpoint.comments+xml"/>
  <Override PartName="/ppt/comments/modernComment_2736_BBA8D8A4.xml" ContentType="application/vnd.ms-powerpoint.comments+xml"/>
  <Override PartName="/ppt/comments/modernComment_7BBF5733_8C304612.xml" ContentType="application/vnd.ms-powerpoint.comments+xml"/>
  <Override PartName="/ppt/comments/modernComment_112B_99D4436F.xml" ContentType="application/vnd.ms-powerpoint.comments+xml"/>
  <Override PartName="/ppt/comments/modernComment_2E8D_41DAD3E3.xml" ContentType="application/vnd.ms-powerpoint.comments+xml"/>
  <Override PartName="/ppt/comments/modernComment_7BBF5771_AFDB232A.xml" ContentType="application/vnd.ms-powerpoint.comments+xml"/>
  <Override PartName="/ppt/comments/modernComment_2E9B_72D39CC8.xml" ContentType="application/vnd.ms-powerpoint.comments+xml"/>
  <Override PartName="/ppt/comments/modernComment_275D_92CE42DF.xml" ContentType="application/vnd.ms-powerpoint.comments+xml"/>
  <Override PartName="/ppt/comments/modernComment_7BBF59BF_0.xml" ContentType="application/vnd.ms-powerpoint.comments+xml"/>
  <Override PartName="/ppt/comments/modernComment_2E9E_B021CD24.xml" ContentType="application/vnd.ms-powerpoint.comments+xml"/>
  <Override PartName="/ppt/comments/modernComment_7BBF5B28_AC754833.xml" ContentType="application/vnd.ms-powerpoint.comment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04"/>
  </p:notesMasterIdLst>
  <p:sldIdLst>
    <p:sldId id="2076138200" r:id="rId7"/>
    <p:sldId id="2076138162" r:id="rId8"/>
    <p:sldId id="2076138203" r:id="rId9"/>
    <p:sldId id="2076138103" r:id="rId10"/>
    <p:sldId id="1370" r:id="rId11"/>
    <p:sldId id="1841" r:id="rId12"/>
    <p:sldId id="11927" r:id="rId13"/>
    <p:sldId id="2076137915" r:id="rId14"/>
    <p:sldId id="2076137912" r:id="rId15"/>
    <p:sldId id="11933" r:id="rId16"/>
    <p:sldId id="10038" r:id="rId17"/>
    <p:sldId id="11916" r:id="rId18"/>
    <p:sldId id="2076137315" r:id="rId19"/>
    <p:sldId id="2076137313" r:id="rId20"/>
    <p:sldId id="2076137314" r:id="rId21"/>
    <p:sldId id="2076137267" r:id="rId22"/>
    <p:sldId id="4395" r:id="rId23"/>
    <p:sldId id="11917" r:id="rId24"/>
    <p:sldId id="2076137329" r:id="rId25"/>
    <p:sldId id="11931" r:id="rId26"/>
    <p:sldId id="2449" r:id="rId27"/>
    <p:sldId id="2076138272" r:id="rId28"/>
    <p:sldId id="2076137913" r:id="rId29"/>
    <p:sldId id="10050" r:id="rId30"/>
    <p:sldId id="10077" r:id="rId31"/>
    <p:sldId id="2076137919" r:id="rId32"/>
    <p:sldId id="2076137914" r:id="rId33"/>
    <p:sldId id="2452" r:id="rId34"/>
    <p:sldId id="330" r:id="rId35"/>
    <p:sldId id="2076137916" r:id="rId36"/>
    <p:sldId id="261" r:id="rId37"/>
    <p:sldId id="262" r:id="rId38"/>
    <p:sldId id="263" r:id="rId39"/>
    <p:sldId id="2076137917" r:id="rId40"/>
    <p:sldId id="2076137920" r:id="rId41"/>
    <p:sldId id="2076137921" r:id="rId42"/>
    <p:sldId id="334" r:id="rId43"/>
    <p:sldId id="2076137918" r:id="rId44"/>
    <p:sldId id="273" r:id="rId45"/>
    <p:sldId id="2076138273" r:id="rId46"/>
    <p:sldId id="2076138274" r:id="rId47"/>
    <p:sldId id="2076137922" r:id="rId48"/>
    <p:sldId id="11934" r:id="rId49"/>
    <p:sldId id="1387" r:id="rId50"/>
    <p:sldId id="2076138204" r:id="rId51"/>
    <p:sldId id="2076138263" r:id="rId52"/>
    <p:sldId id="2076138205" r:id="rId53"/>
    <p:sldId id="2076138206" r:id="rId54"/>
    <p:sldId id="2076138207" r:id="rId55"/>
    <p:sldId id="2076138264" r:id="rId56"/>
    <p:sldId id="2076138221" r:id="rId57"/>
    <p:sldId id="2076138222" r:id="rId58"/>
    <p:sldId id="2076138265" r:id="rId59"/>
    <p:sldId id="2076138275" r:id="rId60"/>
    <p:sldId id="258" r:id="rId61"/>
    <p:sldId id="2076138276" r:id="rId62"/>
    <p:sldId id="2076137323" r:id="rId63"/>
    <p:sldId id="2076137326" r:id="rId64"/>
    <p:sldId id="2076137923" r:id="rId65"/>
    <p:sldId id="2076137328" r:id="rId66"/>
    <p:sldId id="2076138277" r:id="rId67"/>
    <p:sldId id="11915" r:id="rId68"/>
    <p:sldId id="2076137924" r:id="rId69"/>
    <p:sldId id="2076138279" r:id="rId70"/>
    <p:sldId id="2076137929" r:id="rId71"/>
    <p:sldId id="2076136701" r:id="rId72"/>
    <p:sldId id="2076137265" r:id="rId73"/>
    <p:sldId id="10066" r:id="rId74"/>
    <p:sldId id="10067" r:id="rId75"/>
    <p:sldId id="10069" r:id="rId76"/>
    <p:sldId id="10074" r:id="rId77"/>
    <p:sldId id="10075" r:id="rId78"/>
    <p:sldId id="10072" r:id="rId79"/>
    <p:sldId id="10076" r:id="rId80"/>
    <p:sldId id="2076137925" r:id="rId81"/>
    <p:sldId id="10650" r:id="rId82"/>
    <p:sldId id="2076137726" r:id="rId83"/>
    <p:sldId id="2076137722" r:id="rId84"/>
    <p:sldId id="2076137725" r:id="rId85"/>
    <p:sldId id="2076137926" r:id="rId86"/>
    <p:sldId id="266" r:id="rId87"/>
    <p:sldId id="267" r:id="rId88"/>
    <p:sldId id="2076137927" r:id="rId89"/>
    <p:sldId id="268" r:id="rId90"/>
    <p:sldId id="271" r:id="rId91"/>
    <p:sldId id="274" r:id="rId92"/>
    <p:sldId id="2451" r:id="rId93"/>
    <p:sldId id="2076137930" r:id="rId94"/>
    <p:sldId id="2076138280" r:id="rId95"/>
    <p:sldId id="2076138270" r:id="rId96"/>
    <p:sldId id="2076138208" r:id="rId97"/>
    <p:sldId id="2076138271" r:id="rId98"/>
    <p:sldId id="2076138209" r:id="rId99"/>
    <p:sldId id="2076138236" r:id="rId100"/>
    <p:sldId id="2076138225" r:id="rId101"/>
    <p:sldId id="260" r:id="rId102"/>
    <p:sldId id="2076138226" r:id="rId1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00"/>
            <p14:sldId id="2076138162"/>
            <p14:sldId id="2076138203"/>
            <p14:sldId id="2076138103"/>
            <p14:sldId id="1370"/>
            <p14:sldId id="1841"/>
            <p14:sldId id="11927"/>
            <p14:sldId id="2076137915"/>
            <p14:sldId id="2076137912"/>
            <p14:sldId id="11933"/>
            <p14:sldId id="10038"/>
            <p14:sldId id="11916"/>
            <p14:sldId id="2076137315"/>
            <p14:sldId id="2076137313"/>
            <p14:sldId id="2076137314"/>
            <p14:sldId id="2076137267"/>
            <p14:sldId id="4395"/>
            <p14:sldId id="11917"/>
            <p14:sldId id="2076137329"/>
            <p14:sldId id="11931"/>
            <p14:sldId id="2449"/>
            <p14:sldId id="2076138272"/>
            <p14:sldId id="2076137913"/>
            <p14:sldId id="10050"/>
            <p14:sldId id="10077"/>
            <p14:sldId id="2076137919"/>
            <p14:sldId id="2076137914"/>
            <p14:sldId id="2452"/>
            <p14:sldId id="330"/>
            <p14:sldId id="2076137916"/>
            <p14:sldId id="261"/>
            <p14:sldId id="262"/>
            <p14:sldId id="263"/>
            <p14:sldId id="2076137917"/>
            <p14:sldId id="2076137920"/>
            <p14:sldId id="2076137921"/>
            <p14:sldId id="334"/>
            <p14:sldId id="2076137918"/>
            <p14:sldId id="273"/>
            <p14:sldId id="2076138273"/>
            <p14:sldId id="2076138274"/>
            <p14:sldId id="2076137922"/>
            <p14:sldId id="11934"/>
            <p14:sldId id="1387"/>
            <p14:sldId id="2076138204"/>
            <p14:sldId id="2076138263"/>
            <p14:sldId id="2076138205"/>
            <p14:sldId id="2076138206"/>
            <p14:sldId id="2076138207"/>
            <p14:sldId id="2076138264"/>
            <p14:sldId id="2076138221"/>
            <p14:sldId id="2076138222"/>
            <p14:sldId id="2076138265"/>
            <p14:sldId id="2076138275"/>
            <p14:sldId id="258"/>
            <p14:sldId id="2076138276"/>
            <p14:sldId id="2076137323"/>
            <p14:sldId id="2076137326"/>
            <p14:sldId id="2076137923"/>
            <p14:sldId id="2076137328"/>
            <p14:sldId id="2076138277"/>
            <p14:sldId id="11915"/>
            <p14:sldId id="2076137924"/>
            <p14:sldId id="2076138279"/>
            <p14:sldId id="2076137929"/>
            <p14:sldId id="2076136701"/>
            <p14:sldId id="2076137265"/>
            <p14:sldId id="10066"/>
            <p14:sldId id="10067"/>
            <p14:sldId id="10069"/>
            <p14:sldId id="10074"/>
            <p14:sldId id="10075"/>
            <p14:sldId id="10072"/>
            <p14:sldId id="10076"/>
            <p14:sldId id="2076137925"/>
            <p14:sldId id="10650"/>
            <p14:sldId id="2076137726"/>
            <p14:sldId id="2076137722"/>
            <p14:sldId id="2076137725"/>
            <p14:sldId id="2076137926"/>
            <p14:sldId id="266"/>
            <p14:sldId id="267"/>
            <p14:sldId id="2076137927"/>
            <p14:sldId id="268"/>
            <p14:sldId id="271"/>
            <p14:sldId id="274"/>
            <p14:sldId id="2451"/>
            <p14:sldId id="2076137930"/>
            <p14:sldId id="2076138280"/>
            <p14:sldId id="2076138270"/>
            <p14:sldId id="2076138208"/>
            <p14:sldId id="2076138271"/>
            <p14:sldId id="2076138209"/>
            <p14:sldId id="2076138236"/>
            <p14:sldId id="2076138225"/>
            <p14:sldId id="260"/>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42" autoAdjust="0"/>
    <p:restoredTop sz="79632" autoAdjust="0"/>
  </p:normalViewPr>
  <p:slideViewPr>
    <p:cSldViewPr snapToGrid="0">
      <p:cViewPr varScale="1">
        <p:scale>
          <a:sx n="158" d="100"/>
          <a:sy n="158" d="100"/>
        </p:scale>
        <p:origin x="1373" y="10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07" Type="http://schemas.openxmlformats.org/officeDocument/2006/relationships/theme" Target="theme/theme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viewProps" Target="view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notesMaster" Target="notesMasters/notesMaster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s>
</file>

<file path=ppt/comments/modernComment_112B_99D4436F.xml><?xml version="1.0" encoding="utf-8"?>
<p188:cmLst xmlns:a="http://schemas.openxmlformats.org/drawingml/2006/main" xmlns:r="http://schemas.openxmlformats.org/officeDocument/2006/relationships" xmlns:p188="http://schemas.microsoft.com/office/powerpoint/2018/8/main">
  <p188:cm id="{5DD00E4D-3FCE-4F1E-BE70-7A770C683A54}" authorId="{89C36E6D-4BBC-469A-7E66-BE766B102203}" created="2020-05-01T17:20:11.308">
    <ac:deMkLst xmlns:ac="http://schemas.microsoft.com/office/drawing/2013/main/command">
      <pc:docMk xmlns:pc="http://schemas.microsoft.com/office/powerpoint/2013/main/command"/>
      <pc:sldMk xmlns:pc="http://schemas.microsoft.com/office/powerpoint/2013/main/command" cId="2580824943" sldId="4395"/>
      <ac:graphicFrameMk id="5" creationId="{037D50C0-5979-4AD3-AD06-AFE5881B4536}"/>
    </ac:deMkLst>
    <p188:txBody>
      <a:bodyPr/>
      <a:lstStyle/>
      <a:p>
        <a:r>
          <a:rPr lang="en-US"/>
          <a:t>enlarged the smart art text</a:t>
        </a:r>
      </a:p>
    </p188:txBody>
  </p188:cm>
</p188:cmLst>
</file>

<file path=ppt/comments/modernComment_2736_BBA8D8A4.xml><?xml version="1.0" encoding="utf-8"?>
<p188:cmLst xmlns:a="http://schemas.openxmlformats.org/drawingml/2006/main" xmlns:r="http://schemas.openxmlformats.org/officeDocument/2006/relationships" xmlns:p188="http://schemas.microsoft.com/office/powerpoint/2018/8/main">
  <p188:cm id="{F8BEC72D-FD37-4041-8000-CB169E3FC2A1}" authorId="{89C36E6D-4BBC-469A-7E66-BE766B102203}" created="2020-05-01T17:07:03.060">
    <pc:sldMkLst xmlns:pc="http://schemas.microsoft.com/office/powerpoint/2013/main/command">
      <pc:docMk/>
      <pc:sldMk cId="3148404900" sldId="10038"/>
    </pc:sldMkLst>
    <p188:replyLst>
      <p188:reply id="{D0ED6017-B5E4-4DF1-8767-E1CDD0FFE7E0}" authorId="{89C36E6D-4BBC-469A-7E66-BE766B102203}" created="2020-05-01T18:09:57.832">
        <p188:txBody>
          <a:bodyPr/>
          <a:lstStyle/>
          <a:p>
            <a:r>
              <a:rPr lang="en-US"/>
              <a:t>for all slides with screenshots - just be aware that if the intent for the learner is to read/view specifric parts or text on the screenshot, recommend zooming (windows + key, or tool like zoomit) to ensure that is seen.</a:t>
            </a:r>
          </a:p>
        </p188:txBody>
      </p188:reply>
    </p188:replyLst>
    <p188:txBody>
      <a:bodyPr/>
      <a:lstStyle/>
      <a:p>
        <a:r>
          <a:rPr lang="en-US"/>
          <a:t>Enlarged and made font  consistent</a:t>
        </a:r>
      </a:p>
    </p188:txBody>
  </p188:cm>
</p188:cmLst>
</file>

<file path=ppt/comments/modernComment_275D_92CE42DF.xml><?xml version="1.0" encoding="utf-8"?>
<p188:cmLst xmlns:a="http://schemas.openxmlformats.org/drawingml/2006/main" xmlns:r="http://schemas.openxmlformats.org/officeDocument/2006/relationships" xmlns:p188="http://schemas.microsoft.com/office/powerpoint/2018/8/main">
  <p188:cm id="{70BB1638-BCF1-4A86-BE1B-0DFF24EDDB8F}" authorId="{89C36E6D-4BBC-469A-7E66-BE766B102203}" created="2020-05-01T17:41:13.066">
    <ac:deMkLst xmlns:ac="http://schemas.microsoft.com/office/drawing/2013/main/command">
      <pc:docMk xmlns:pc="http://schemas.microsoft.com/office/powerpoint/2013/main/command"/>
      <pc:sldMk xmlns:pc="http://schemas.microsoft.com/office/powerpoint/2013/main/command" cId="2462991071" sldId="10077"/>
      <ac:spMk id="12" creationId="{682BBBDB-C511-46D3-8AC1-90C52CCAD1C0}"/>
    </ac:deMkLst>
    <p188:txBody>
      <a:bodyPr/>
      <a:lstStyle/>
      <a:p>
        <a:r>
          <a:rPr lang="en-US"/>
          <a:t>code is small, if it is important to look at any individual piece during the presentation, zoom in, or add red boxes where you need them to focus</a:t>
        </a:r>
      </a:p>
    </p188:txBody>
  </p188:cm>
</p188:cmLst>
</file>

<file path=ppt/comments/modernComment_2E8D_41DAD3E3.xml><?xml version="1.0" encoding="utf-8"?>
<p188:cmLst xmlns:a="http://schemas.openxmlformats.org/drawingml/2006/main" xmlns:r="http://schemas.openxmlformats.org/officeDocument/2006/relationships" xmlns:p188="http://schemas.microsoft.com/office/powerpoint/2018/8/main">
  <p188:cm id="{4CB6641F-38F2-49FD-91D5-DBE93AA10496}" authorId="{89C36E6D-4BBC-469A-7E66-BE766B102203}" created="2020-05-01T17:22:41.320">
    <ac:deMkLst xmlns:ac="http://schemas.microsoft.com/office/drawing/2013/main/command">
      <pc:docMk xmlns:pc="http://schemas.microsoft.com/office/powerpoint/2013/main/command"/>
      <pc:sldMk xmlns:pc="http://schemas.microsoft.com/office/powerpoint/2013/main/command" cId="1104860131" sldId="11917"/>
      <ac:spMk id="4" creationId="{0F4EFC09-9557-4414-9AE6-9E216D0B11C8}"/>
    </ac:deMkLst>
    <p188:txBody>
      <a:bodyPr/>
      <a:lstStyle/>
      <a:p>
        <a:r>
          <a:rPr lang="en-US"/>
          <a:t>enlarged text.
 Also - if there are parts of the screenshots that you need them to specifically see, then redbox and/or zoom to that during presentation.</a:t>
        </a:r>
      </a:p>
    </p188:txBody>
  </p188:cm>
</p188:cmLst>
</file>

<file path=ppt/comments/modernComment_2E97_149A884B.xml><?xml version="1.0" encoding="utf-8"?>
<p188:cmLst xmlns:a="http://schemas.openxmlformats.org/drawingml/2006/main" xmlns:r="http://schemas.openxmlformats.org/officeDocument/2006/relationships" xmlns:p188="http://schemas.microsoft.com/office/powerpoint/2018/8/main">
  <p188:cm id="{F1A43A66-6F3F-46CE-9BE2-7B7F7D5298B3}" authorId="{89C36E6D-4BBC-469A-7E66-BE766B102203}" created="2020-05-01T18:07:07.005">
    <ac:deMkLst xmlns:ac="http://schemas.microsoft.com/office/drawing/2013/main/command">
      <pc:docMk xmlns:pc="http://schemas.microsoft.com/office/powerpoint/2013/main/command"/>
      <pc:sldMk xmlns:pc="http://schemas.microsoft.com/office/powerpoint/2013/main/command" cId="345671755" sldId="11927"/>
      <ac:spMk id="3" creationId="{0D450399-9912-4C7D-A85F-9EA3EAF4F694}"/>
    </ac:deMkLst>
    <p188:txBody>
      <a:bodyPr/>
      <a:lstStyle/>
      <a:p>
        <a:r>
          <a:rPr lang="en-US"/>
          <a:t>This is a busy slide for a brain to take in - If all text on right is needed as part of this being presented - reccomend you reveal those boxes on the right as you go along to bring the learner along.</a:t>
        </a:r>
      </a:p>
    </p188:txBody>
  </p188:cm>
</p188:cmLst>
</file>

<file path=ppt/comments/modernComment_2E9B_72D39CC8.xml><?xml version="1.0" encoding="utf-8"?>
<p188:cmLst xmlns:a="http://schemas.openxmlformats.org/drawingml/2006/main" xmlns:r="http://schemas.openxmlformats.org/officeDocument/2006/relationships" xmlns:p188="http://schemas.microsoft.com/office/powerpoint/2018/8/main">
  <p188:cm id="{B1501275-144A-4C2F-86CB-0C2D1BAFEB8A}" authorId="{89C36E6D-4BBC-469A-7E66-BE766B102203}" created="2020-05-01T17:28:27.786">
    <pc:sldMkLst xmlns:pc="http://schemas.microsoft.com/office/powerpoint/2013/main/command">
      <pc:docMk/>
      <pc:sldMk cId="1926470856" sldId="11931"/>
    </pc:sldMkLst>
    <p188:txBody>
      <a:bodyPr/>
      <a:lstStyle/>
      <a:p>
        <a:r>
          <a:rPr lang="en-US"/>
          <a:t>re-formatted table
i'm assuming you are making the point of the out of the box connectors that are in place and not draining this, totally fine if you cover at high level like that.</a:t>
        </a:r>
      </a:p>
    </p188:txBody>
  </p188:cm>
</p188:cmLst>
</file>

<file path=ppt/comments/modernComment_2E9D_A59D6B6B.xml><?xml version="1.0" encoding="utf-8"?>
<p188:cmLst xmlns:a="http://schemas.openxmlformats.org/drawingml/2006/main" xmlns:r="http://schemas.openxmlformats.org/officeDocument/2006/relationships" xmlns:p188="http://schemas.microsoft.com/office/powerpoint/2018/8/main">
  <p188:cm id="{0757FE10-AFA4-404F-8817-D24E81E17EAD}" authorId="{89C36E6D-4BBC-469A-7E66-BE766B102203}" created="2020-05-01T17:06:05.040">
    <ac:deMkLst xmlns:ac="http://schemas.microsoft.com/office/drawing/2013/main/command">
      <pc:docMk xmlns:pc="http://schemas.microsoft.com/office/powerpoint/2013/main/command"/>
      <pc:sldMk xmlns:pc="http://schemas.microsoft.com/office/powerpoint/2013/main/command" cId="2778557291" sldId="11933"/>
      <ac:spMk id="36" creationId="{78671885-B45D-460A-B662-BE5F4654C964}"/>
    </ac:deMkLst>
    <p188:txBody>
      <a:bodyPr/>
      <a:lstStyle/>
      <a:p>
        <a:r>
          <a:rPr lang="en-US"/>
          <a:t>RECOMMENDATION - Will be more impactful if you can group some of the components and animate / reveal as you speak to them (if there is a sequential order that would make sense. Doesn't need to individually reveal all, but if there are intelligent 3?ish groupings of these that can be revealed as you speak to the components, leanrers will track with this much better.</a:t>
        </a:r>
      </a:p>
    </p188:txBody>
  </p188:cm>
</p188:cmLst>
</file>

<file path=ppt/comments/modernComment_2E9E_B021CD24.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comments/modernComment_7BBF5733_8C304612.xml><?xml version="1.0" encoding="utf-8"?>
<p188:cmLst xmlns:a="http://schemas.openxmlformats.org/drawingml/2006/main" xmlns:r="http://schemas.openxmlformats.org/officeDocument/2006/relationships" xmlns:p188="http://schemas.microsoft.com/office/powerpoint/2018/8/main">
  <p188:cm id="{B00332AA-DE84-406D-A3B0-C8489853496E}" authorId="{89C36E6D-4BBC-469A-7E66-BE766B102203}" created="2020-05-01T17:19:53.357">
    <pc:sldMkLst xmlns:pc="http://schemas.microsoft.com/office/powerpoint/2013/main/command">
      <pc:docMk/>
      <pc:sldMk cId="2351973906" sldId="2076137267"/>
    </pc:sldMkLst>
    <p188:txBody>
      <a:bodyPr/>
      <a:lstStyle/>
      <a:p>
        <a:r>
          <a:rPr lang="en-US"/>
          <a:t>RECOMMENDATION - If there is a part or parts of the screenshot that is important to call attention to - recommend to draw a red box around to call attention to it.</a:t>
        </a:r>
      </a:p>
    </p188:txBody>
  </p188:cm>
  <p188:cm id="{74BC07D6-0AED-49AE-9802-4CD2EE919FDF}" authorId="{30C98EB3-D430-7189-D220-C51C790661DC}" created="2020-05-01T22:13:29.786">
    <pc:sldMkLst xmlns:pc="http://schemas.microsoft.com/office/powerpoint/2013/main/command">
      <pc:docMk/>
      <pc:sldMk cId="2351973906" sldId="2076137267"/>
    </pc:sldMkLst>
    <p188:txBody>
      <a:bodyPr/>
      <a:lstStyle/>
      <a:p>
        <a:r>
          <a:rPr lang="en-US"/>
          <a:t>Clarify that these are mapping data flows, as there are also wrangling data flows in ADF</a:t>
        </a:r>
      </a:p>
    </p188:txBody>
  </p188:cm>
</p188:cmLst>
</file>

<file path=ppt/comments/modernComment_7BBF5771_AFDB232A.xml><?xml version="1.0" encoding="utf-8"?>
<p188:cmLst xmlns:a="http://schemas.openxmlformats.org/drawingml/2006/main" xmlns:r="http://schemas.openxmlformats.org/officeDocument/2006/relationships" xmlns:p188="http://schemas.microsoft.com/office/powerpoint/2018/8/main">
  <p188:cm id="{9C223ABD-B39A-4E95-BAC7-069B4967F501}" authorId="{89C36E6D-4BBC-469A-7E66-BE766B102203}" created="2020-05-01T17:25:18.569">
    <pc:sldMkLst xmlns:pc="http://schemas.microsoft.com/office/powerpoint/2013/main/command">
      <pc:docMk/>
      <pc:sldMk cId="2950374186" sldId="2076137329"/>
    </pc:sldMkLst>
    <p188:txBody>
      <a:bodyPr/>
      <a:lstStyle/>
      <a:p>
        <a:r>
          <a:rPr lang="en-US"/>
          <a:t>enlarged text</a:t>
        </a:r>
      </a:p>
    </p188:txBody>
  </p188:cm>
</p188:cmLst>
</file>

<file path=ppt/comments/modernComment_7BBF59B8_607F2A64.xml><?xml version="1.0" encoding="utf-8"?>
<p188:cmLst xmlns:a="http://schemas.openxmlformats.org/drawingml/2006/main" xmlns:r="http://schemas.openxmlformats.org/officeDocument/2006/relationships" xmlns:p188="http://schemas.microsoft.com/office/powerpoint/2018/8/main">
  <p188:cm id="{97BBD6C5-180D-45CE-8488-B1F60A81636E}" authorId="{30C98EB3-D430-7189-D220-C51C790661DC}" created="2020-05-01T22:12:21.874">
    <pc:sldMkLst xmlns:pc="http://schemas.microsoft.com/office/powerpoint/2013/main/command">
      <pc:docMk/>
      <pc:sldMk cId="1618946660" sldId="2076137912"/>
    </pc:sldMkLst>
    <p188:txBody>
      <a:bodyPr/>
      <a:lstStyle/>
      <a:p>
        <a:r>
          <a:rPr lang="en-US"/>
          <a:t>I would make sure we're calling out here that Synapse pipelines shares a codebase with ADF - I don't want to confuse anyone who may already have experience with ADF wondering why this looks so similar.</a:t>
        </a:r>
      </a:p>
    </p188:txBody>
  </p188:cm>
</p188:cmLst>
</file>

<file path=ppt/comments/modernComment_7BBF59BF_0.xml><?xml version="1.0" encoding="utf-8"?>
<p188:cmLst xmlns:a="http://schemas.openxmlformats.org/drawingml/2006/main" xmlns:r="http://schemas.openxmlformats.org/officeDocument/2006/relationships" xmlns:p188="http://schemas.microsoft.com/office/powerpoint/2018/8/main">
  <p188:cm id="{F1663460-8AF9-4085-B3C6-91DC4F0AC843}" authorId="{89C36E6D-4BBC-469A-7E66-BE766B102203}" created="2020-05-01T17:43:01.044">
    <pc:sldMkLst xmlns:pc="http://schemas.microsoft.com/office/powerpoint/2013/main/command">
      <pc:docMk/>
      <pc:sldMk cId="0" sldId="2076137919"/>
    </pc:sldMkLst>
    <p188:txBody>
      <a:bodyPr/>
      <a:lstStyle/>
      <a:p>
        <a:r>
          <a:rPr lang="en-US"/>
          <a:t>Comment from Matt - Polybase also enables querying via external tables before loading</a:t>
        </a:r>
      </a:p>
    </p188:txBody>
  </p188:cm>
</p188:cmLst>
</file>

<file path=ppt/comments/modernComment_7BBF5B28_AC754833.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63.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svg"/><Relationship Id="rId2" Type="http://schemas.openxmlformats.org/officeDocument/2006/relationships/image" Target="../media/image52.svg"/><Relationship Id="rId16" Type="http://schemas.openxmlformats.org/officeDocument/2006/relationships/image" Target="../media/image66.svg"/><Relationship Id="rId1" Type="http://schemas.openxmlformats.org/officeDocument/2006/relationships/image" Target="../media/image51.png"/><Relationship Id="rId6" Type="http://schemas.openxmlformats.org/officeDocument/2006/relationships/image" Target="../media/image56.sv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svg"/><Relationship Id="rId4" Type="http://schemas.openxmlformats.org/officeDocument/2006/relationships/image" Target="../media/image54.svg"/><Relationship Id="rId9" Type="http://schemas.openxmlformats.org/officeDocument/2006/relationships/image" Target="../media/image59.png"/><Relationship Id="rId14" Type="http://schemas.openxmlformats.org/officeDocument/2006/relationships/image" Target="../media/image6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63.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svg"/><Relationship Id="rId2" Type="http://schemas.openxmlformats.org/officeDocument/2006/relationships/image" Target="../media/image52.svg"/><Relationship Id="rId16" Type="http://schemas.openxmlformats.org/officeDocument/2006/relationships/image" Target="../media/image66.svg"/><Relationship Id="rId1" Type="http://schemas.openxmlformats.org/officeDocument/2006/relationships/image" Target="../media/image51.png"/><Relationship Id="rId6" Type="http://schemas.openxmlformats.org/officeDocument/2006/relationships/image" Target="../media/image56.sv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svg"/><Relationship Id="rId4" Type="http://schemas.openxmlformats.org/officeDocument/2006/relationships/image" Target="../media/image54.svg"/><Relationship Id="rId9" Type="http://schemas.openxmlformats.org/officeDocument/2006/relationships/image" Target="../media/image59.png"/><Relationship Id="rId14" Type="http://schemas.openxmlformats.org/officeDocument/2006/relationships/image" Target="../media/image64.svg"/></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841105-FB57-4BC7-B0CB-C50598A4FE9F}" type="doc">
      <dgm:prSet loTypeId="urn:microsoft.com/office/officeart/2018/2/layout/IconCircleList" loCatId="icon" qsTypeId="urn:microsoft.com/office/officeart/2005/8/quickstyle/simple4" qsCatId="simple" csTypeId="urn:microsoft.com/office/officeart/2005/8/colors/accent4_2" csCatId="accent4" phldr="1"/>
      <dgm:spPr/>
      <dgm:t>
        <a:bodyPr/>
        <a:lstStyle/>
        <a:p>
          <a:endParaRPr lang="en-US"/>
        </a:p>
      </dgm:t>
    </dgm:pt>
    <dgm:pt modelId="{EDD69FD5-9A50-4CC7-AD0C-9E71B41EB8D8}">
      <dgm:prSet custT="1"/>
      <dgm:spPr/>
      <dgm:t>
        <a:bodyPr/>
        <a:lstStyle/>
        <a:p>
          <a:pPr>
            <a:lnSpc>
              <a:spcPct val="100000"/>
            </a:lnSpc>
          </a:pPr>
          <a:r>
            <a:rPr lang="en-US" sz="1600"/>
            <a:t>Handle upserts, updates, deletes on sql sinks</a:t>
          </a:r>
        </a:p>
      </dgm:t>
    </dgm:pt>
    <dgm:pt modelId="{AB96607E-6F0E-40E6-98D8-91F1CE6F14B2}" type="parTrans" cxnId="{9D379F97-8B25-4B80-8BB9-DF99020B2F0C}">
      <dgm:prSet/>
      <dgm:spPr/>
      <dgm:t>
        <a:bodyPr/>
        <a:lstStyle/>
        <a:p>
          <a:endParaRPr lang="en-US" sz="2400"/>
        </a:p>
      </dgm:t>
    </dgm:pt>
    <dgm:pt modelId="{09ADC6B2-9E2E-4A53-80EE-219E3D01A822}" type="sibTrans" cxnId="{9D379F97-8B25-4B80-8BB9-DF99020B2F0C}">
      <dgm:prSet/>
      <dgm:spPr/>
      <dgm:t>
        <a:bodyPr/>
        <a:lstStyle/>
        <a:p>
          <a:pPr>
            <a:lnSpc>
              <a:spcPct val="100000"/>
            </a:lnSpc>
          </a:pPr>
          <a:endParaRPr lang="en-US" sz="2400"/>
        </a:p>
      </dgm:t>
    </dgm:pt>
    <dgm:pt modelId="{1E290341-466D-4359-A2C2-12A4481C1FB9}">
      <dgm:prSet custT="1"/>
      <dgm:spPr/>
      <dgm:t>
        <a:bodyPr/>
        <a:lstStyle/>
        <a:p>
          <a:pPr>
            <a:lnSpc>
              <a:spcPct val="100000"/>
            </a:lnSpc>
          </a:pPr>
          <a:r>
            <a:rPr lang="en-US" sz="1600"/>
            <a:t>Add new partition methods</a:t>
          </a:r>
        </a:p>
      </dgm:t>
    </dgm:pt>
    <dgm:pt modelId="{2004607F-254A-4CEE-BCE6-C667D90E307D}" type="parTrans" cxnId="{CDFE2075-9BEB-4A08-9B3C-D439D4768845}">
      <dgm:prSet/>
      <dgm:spPr/>
      <dgm:t>
        <a:bodyPr/>
        <a:lstStyle/>
        <a:p>
          <a:endParaRPr lang="en-US" sz="2400"/>
        </a:p>
      </dgm:t>
    </dgm:pt>
    <dgm:pt modelId="{CB0C7D36-60D9-4ABE-87D0-605DDF39BB9A}" type="sibTrans" cxnId="{CDFE2075-9BEB-4A08-9B3C-D439D4768845}">
      <dgm:prSet/>
      <dgm:spPr/>
      <dgm:t>
        <a:bodyPr/>
        <a:lstStyle/>
        <a:p>
          <a:pPr>
            <a:lnSpc>
              <a:spcPct val="100000"/>
            </a:lnSpc>
          </a:pPr>
          <a:endParaRPr lang="en-US" sz="2400"/>
        </a:p>
      </dgm:t>
    </dgm:pt>
    <dgm:pt modelId="{CFD5CF11-E76A-453F-AC8B-89F6E9CFD06A}">
      <dgm:prSet custT="1"/>
      <dgm:spPr/>
      <dgm:t>
        <a:bodyPr/>
        <a:lstStyle/>
        <a:p>
          <a:pPr>
            <a:lnSpc>
              <a:spcPct val="100000"/>
            </a:lnSpc>
          </a:pPr>
          <a:r>
            <a:rPr lang="en-US" sz="1600"/>
            <a:t>Add schema drift support</a:t>
          </a:r>
        </a:p>
      </dgm:t>
    </dgm:pt>
    <dgm:pt modelId="{C56FF46E-C4A9-4952-98C8-2AE3E2772555}" type="parTrans" cxnId="{63A48F76-25D4-4645-889C-27E006461680}">
      <dgm:prSet/>
      <dgm:spPr/>
      <dgm:t>
        <a:bodyPr/>
        <a:lstStyle/>
        <a:p>
          <a:endParaRPr lang="en-US" sz="2400"/>
        </a:p>
      </dgm:t>
    </dgm:pt>
    <dgm:pt modelId="{91D133A8-DF7E-4672-A952-063D1D9C02E4}" type="sibTrans" cxnId="{63A48F76-25D4-4645-889C-27E006461680}">
      <dgm:prSet/>
      <dgm:spPr/>
      <dgm:t>
        <a:bodyPr/>
        <a:lstStyle/>
        <a:p>
          <a:pPr>
            <a:lnSpc>
              <a:spcPct val="100000"/>
            </a:lnSpc>
          </a:pPr>
          <a:endParaRPr lang="en-US" sz="2400"/>
        </a:p>
      </dgm:t>
    </dgm:pt>
    <dgm:pt modelId="{9C39344E-FD5B-44A2-8393-99CB3F855C5C}">
      <dgm:prSet custT="1"/>
      <dgm:spPr/>
      <dgm:t>
        <a:bodyPr/>
        <a:lstStyle/>
        <a:p>
          <a:pPr>
            <a:lnSpc>
              <a:spcPct val="100000"/>
            </a:lnSpc>
          </a:pPr>
          <a:r>
            <a:rPr lang="en-US" sz="1600"/>
            <a:t>Add file handling (move files after read, write files to file names described in rows etc)</a:t>
          </a:r>
        </a:p>
      </dgm:t>
    </dgm:pt>
    <dgm:pt modelId="{1F3E78BF-942D-49B7-884F-8E114B34980F}" type="parTrans" cxnId="{47440FCC-830D-4A97-9A5C-AE8A7807C806}">
      <dgm:prSet/>
      <dgm:spPr/>
      <dgm:t>
        <a:bodyPr/>
        <a:lstStyle/>
        <a:p>
          <a:endParaRPr lang="en-US" sz="2400"/>
        </a:p>
      </dgm:t>
    </dgm:pt>
    <dgm:pt modelId="{4EAC5E3E-3468-4375-9E94-58E095D3D607}" type="sibTrans" cxnId="{47440FCC-830D-4A97-9A5C-AE8A7807C806}">
      <dgm:prSet/>
      <dgm:spPr/>
      <dgm:t>
        <a:bodyPr/>
        <a:lstStyle/>
        <a:p>
          <a:pPr>
            <a:lnSpc>
              <a:spcPct val="100000"/>
            </a:lnSpc>
          </a:pPr>
          <a:endParaRPr lang="en-US" sz="2400"/>
        </a:p>
      </dgm:t>
    </dgm:pt>
    <dgm:pt modelId="{7872E72B-6BA7-4274-B5FF-C5DE9847C785}">
      <dgm:prSet custT="1"/>
      <dgm:spPr/>
      <dgm:t>
        <a:bodyPr/>
        <a:lstStyle/>
        <a:p>
          <a:pPr>
            <a:lnSpc>
              <a:spcPct val="100000"/>
            </a:lnSpc>
          </a:pPr>
          <a:r>
            <a:rPr lang="en-US" sz="1600"/>
            <a:t>New inventory of functions (for e.g Hash functions for row comparison)</a:t>
          </a:r>
        </a:p>
      </dgm:t>
    </dgm:pt>
    <dgm:pt modelId="{8497E9CD-E805-46A5-9124-9087C979A485}" type="parTrans" cxnId="{1CF3645F-898C-4D76-8B9D-A43F0F30D34F}">
      <dgm:prSet/>
      <dgm:spPr/>
      <dgm:t>
        <a:bodyPr/>
        <a:lstStyle/>
        <a:p>
          <a:endParaRPr lang="en-US" sz="2400"/>
        </a:p>
      </dgm:t>
    </dgm:pt>
    <dgm:pt modelId="{4D404E51-4510-4872-93A4-6B6E7A605FCF}" type="sibTrans" cxnId="{1CF3645F-898C-4D76-8B9D-A43F0F30D34F}">
      <dgm:prSet/>
      <dgm:spPr/>
      <dgm:t>
        <a:bodyPr/>
        <a:lstStyle/>
        <a:p>
          <a:pPr>
            <a:lnSpc>
              <a:spcPct val="100000"/>
            </a:lnSpc>
          </a:pPr>
          <a:endParaRPr lang="en-US" sz="2400"/>
        </a:p>
      </dgm:t>
    </dgm:pt>
    <dgm:pt modelId="{68DD02E8-73FB-4C4C-A70B-C6BB10C00876}">
      <dgm:prSet custT="1"/>
      <dgm:spPr/>
      <dgm:t>
        <a:bodyPr/>
        <a:lstStyle/>
        <a:p>
          <a:pPr>
            <a:lnSpc>
              <a:spcPct val="100000"/>
            </a:lnSpc>
          </a:pPr>
          <a:r>
            <a:rPr lang="en-US" sz="1600"/>
            <a:t>Commonly used ETL patterns(Sequence generator/Lookup transformation/SCD…)</a:t>
          </a:r>
        </a:p>
      </dgm:t>
    </dgm:pt>
    <dgm:pt modelId="{77B3C3D1-C4CE-4154-A7D1-9BC637013E5B}" type="parTrans" cxnId="{D39F947D-1F09-4F14-B1DA-E5BA09251110}">
      <dgm:prSet/>
      <dgm:spPr/>
      <dgm:t>
        <a:bodyPr/>
        <a:lstStyle/>
        <a:p>
          <a:endParaRPr lang="en-US" sz="2400"/>
        </a:p>
      </dgm:t>
    </dgm:pt>
    <dgm:pt modelId="{4E15FC6A-A621-46F9-B662-21F17E319D3D}" type="sibTrans" cxnId="{D39F947D-1F09-4F14-B1DA-E5BA09251110}">
      <dgm:prSet/>
      <dgm:spPr/>
      <dgm:t>
        <a:bodyPr/>
        <a:lstStyle/>
        <a:p>
          <a:pPr>
            <a:lnSpc>
              <a:spcPct val="100000"/>
            </a:lnSpc>
          </a:pPr>
          <a:endParaRPr lang="en-US" sz="2400"/>
        </a:p>
      </dgm:t>
    </dgm:pt>
    <dgm:pt modelId="{5E327FD0-3D86-4B87-9EE5-56969AD17339}">
      <dgm:prSet custT="1"/>
      <dgm:spPr/>
      <dgm:t>
        <a:bodyPr/>
        <a:lstStyle/>
        <a:p>
          <a:pPr>
            <a:lnSpc>
              <a:spcPct val="100000"/>
            </a:lnSpc>
          </a:pPr>
          <a:r>
            <a:rPr lang="en-US" sz="1600"/>
            <a:t>Data lineage – Capturing sink column lineage &amp; impact analysis(invaluable if this is for enterprise deployment)</a:t>
          </a:r>
        </a:p>
      </dgm:t>
    </dgm:pt>
    <dgm:pt modelId="{45C99F7E-8FE6-4E01-A0B2-B104D6C41A88}" type="parTrans" cxnId="{767E63B6-7E60-469C-91FA-A6E1EA8A828A}">
      <dgm:prSet/>
      <dgm:spPr/>
      <dgm:t>
        <a:bodyPr/>
        <a:lstStyle/>
        <a:p>
          <a:endParaRPr lang="en-US" sz="2400"/>
        </a:p>
      </dgm:t>
    </dgm:pt>
    <dgm:pt modelId="{CDB66E66-D5B7-4BAF-A25C-809F28652B0A}" type="sibTrans" cxnId="{767E63B6-7E60-469C-91FA-A6E1EA8A828A}">
      <dgm:prSet/>
      <dgm:spPr/>
      <dgm:t>
        <a:bodyPr/>
        <a:lstStyle/>
        <a:p>
          <a:pPr>
            <a:lnSpc>
              <a:spcPct val="100000"/>
            </a:lnSpc>
          </a:pPr>
          <a:endParaRPr lang="en-US" sz="2400"/>
        </a:p>
      </dgm:t>
    </dgm:pt>
    <dgm:pt modelId="{44122DDA-AD32-4BEC-B85B-7B8A6F3EF57D}">
      <dgm:prSet custT="1"/>
      <dgm:spPr/>
      <dgm:t>
        <a:bodyPr/>
        <a:lstStyle/>
        <a:p>
          <a:pPr>
            <a:lnSpc>
              <a:spcPct val="100000"/>
            </a:lnSpc>
          </a:pPr>
          <a:r>
            <a:rPr lang="en-US" sz="1600"/>
            <a:t>Implement commonly used ETL patterns as templates(SCD Type1, Type2, Data Vault)</a:t>
          </a:r>
        </a:p>
      </dgm:t>
    </dgm:pt>
    <dgm:pt modelId="{288C8F71-32CD-4870-81CB-5A904D6607F9}" type="parTrans" cxnId="{D63CCB46-9152-4AC1-AC60-075298F4D08D}">
      <dgm:prSet/>
      <dgm:spPr/>
      <dgm:t>
        <a:bodyPr/>
        <a:lstStyle/>
        <a:p>
          <a:endParaRPr lang="en-US" sz="2400"/>
        </a:p>
      </dgm:t>
    </dgm:pt>
    <dgm:pt modelId="{DDFC48E6-A235-4241-B55E-1F1A14C838F2}" type="sibTrans" cxnId="{D63CCB46-9152-4AC1-AC60-075298F4D08D}">
      <dgm:prSet/>
      <dgm:spPr/>
      <dgm:t>
        <a:bodyPr/>
        <a:lstStyle/>
        <a:p>
          <a:endParaRPr lang="en-US" sz="2400"/>
        </a:p>
      </dgm:t>
    </dgm:pt>
    <dgm:pt modelId="{80C7AD6A-FCF7-443D-A824-ECA12A388187}" type="pres">
      <dgm:prSet presAssocID="{A0841105-FB57-4BC7-B0CB-C50598A4FE9F}" presName="root" presStyleCnt="0">
        <dgm:presLayoutVars>
          <dgm:dir/>
          <dgm:resizeHandles val="exact"/>
        </dgm:presLayoutVars>
      </dgm:prSet>
      <dgm:spPr/>
    </dgm:pt>
    <dgm:pt modelId="{BD414359-7EEA-40F1-B99C-35A249D0561B}" type="pres">
      <dgm:prSet presAssocID="{A0841105-FB57-4BC7-B0CB-C50598A4FE9F}" presName="container" presStyleCnt="0">
        <dgm:presLayoutVars>
          <dgm:dir/>
          <dgm:resizeHandles val="exact"/>
        </dgm:presLayoutVars>
      </dgm:prSet>
      <dgm:spPr/>
    </dgm:pt>
    <dgm:pt modelId="{3E49381A-F6B7-482B-B0BB-423FDC088E9F}" type="pres">
      <dgm:prSet presAssocID="{EDD69FD5-9A50-4CC7-AD0C-9E71B41EB8D8}" presName="compNode" presStyleCnt="0"/>
      <dgm:spPr/>
    </dgm:pt>
    <dgm:pt modelId="{774D311A-0B6B-4115-8084-62FBAA2DB007}" type="pres">
      <dgm:prSet presAssocID="{EDD69FD5-9A50-4CC7-AD0C-9E71B41EB8D8}" presName="iconBgRect" presStyleLbl="bgShp" presStyleIdx="0" presStyleCnt="8"/>
      <dgm:spPr/>
    </dgm:pt>
    <dgm:pt modelId="{0EC45604-BE2B-4BFE-B2BF-B1445E186033}" type="pres">
      <dgm:prSet presAssocID="{EDD69FD5-9A50-4CC7-AD0C-9E71B41EB8D8}"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lete Table"/>
        </a:ext>
      </dgm:extLst>
    </dgm:pt>
    <dgm:pt modelId="{3FADE34F-54C3-448C-BDC8-AD41C97B4D2C}" type="pres">
      <dgm:prSet presAssocID="{EDD69FD5-9A50-4CC7-AD0C-9E71B41EB8D8}" presName="spaceRect" presStyleCnt="0"/>
      <dgm:spPr/>
    </dgm:pt>
    <dgm:pt modelId="{B2059BE1-8D45-45F3-B1FA-03001684DA8E}" type="pres">
      <dgm:prSet presAssocID="{EDD69FD5-9A50-4CC7-AD0C-9E71B41EB8D8}" presName="textRect" presStyleLbl="revTx" presStyleIdx="0" presStyleCnt="8">
        <dgm:presLayoutVars>
          <dgm:chMax val="1"/>
          <dgm:chPref val="1"/>
        </dgm:presLayoutVars>
      </dgm:prSet>
      <dgm:spPr/>
    </dgm:pt>
    <dgm:pt modelId="{53997737-84E3-4185-B7DA-328DC79DD1F2}" type="pres">
      <dgm:prSet presAssocID="{09ADC6B2-9E2E-4A53-80EE-219E3D01A822}" presName="sibTrans" presStyleLbl="sibTrans2D1" presStyleIdx="0" presStyleCnt="0"/>
      <dgm:spPr/>
    </dgm:pt>
    <dgm:pt modelId="{1FAFB9BB-9C04-4CC0-B9B8-A41CDC7C10B2}" type="pres">
      <dgm:prSet presAssocID="{1E290341-466D-4359-A2C2-12A4481C1FB9}" presName="compNode" presStyleCnt="0"/>
      <dgm:spPr/>
    </dgm:pt>
    <dgm:pt modelId="{A5060776-7667-450E-9E7E-5927C580E07A}" type="pres">
      <dgm:prSet presAssocID="{1E290341-466D-4359-A2C2-12A4481C1FB9}" presName="iconBgRect" presStyleLbl="bgShp" presStyleIdx="1" presStyleCnt="8"/>
      <dgm:spPr/>
    </dgm:pt>
    <dgm:pt modelId="{B59AC859-BA97-4142-AF5A-184674D55B21}" type="pres">
      <dgm:prSet presAssocID="{1E290341-466D-4359-A2C2-12A4481C1FB9}"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vices"/>
        </a:ext>
      </dgm:extLst>
    </dgm:pt>
    <dgm:pt modelId="{F01CE751-94C9-4D60-AF6F-D1BD0DA4E6BB}" type="pres">
      <dgm:prSet presAssocID="{1E290341-466D-4359-A2C2-12A4481C1FB9}" presName="spaceRect" presStyleCnt="0"/>
      <dgm:spPr/>
    </dgm:pt>
    <dgm:pt modelId="{DE692C81-A917-498C-BBA5-5F0D793E99EE}" type="pres">
      <dgm:prSet presAssocID="{1E290341-466D-4359-A2C2-12A4481C1FB9}" presName="textRect" presStyleLbl="revTx" presStyleIdx="1" presStyleCnt="8">
        <dgm:presLayoutVars>
          <dgm:chMax val="1"/>
          <dgm:chPref val="1"/>
        </dgm:presLayoutVars>
      </dgm:prSet>
      <dgm:spPr/>
    </dgm:pt>
    <dgm:pt modelId="{17B67B80-E0CD-4B06-B165-FB8543823E8D}" type="pres">
      <dgm:prSet presAssocID="{CB0C7D36-60D9-4ABE-87D0-605DDF39BB9A}" presName="sibTrans" presStyleLbl="sibTrans2D1" presStyleIdx="0" presStyleCnt="0"/>
      <dgm:spPr/>
    </dgm:pt>
    <dgm:pt modelId="{5C1CA7D5-7277-4A0F-AF31-121C7332E590}" type="pres">
      <dgm:prSet presAssocID="{CFD5CF11-E76A-453F-AC8B-89F6E9CFD06A}" presName="compNode" presStyleCnt="0"/>
      <dgm:spPr/>
    </dgm:pt>
    <dgm:pt modelId="{CB7E00D7-BC6A-4541-B468-2C6B6021C8CB}" type="pres">
      <dgm:prSet presAssocID="{CFD5CF11-E76A-453F-AC8B-89F6E9CFD06A}" presName="iconBgRect" presStyleLbl="bgShp" presStyleIdx="2" presStyleCnt="8"/>
      <dgm:spPr/>
    </dgm:pt>
    <dgm:pt modelId="{A209A9B1-7A16-4811-BED9-3B14A0C58A19}" type="pres">
      <dgm:prSet presAssocID="{CFD5CF11-E76A-453F-AC8B-89F6E9CFD06A}"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330EA91F-0AA7-4195-A40B-8A31D9D8E64A}" type="pres">
      <dgm:prSet presAssocID="{CFD5CF11-E76A-453F-AC8B-89F6E9CFD06A}" presName="spaceRect" presStyleCnt="0"/>
      <dgm:spPr/>
    </dgm:pt>
    <dgm:pt modelId="{C20D1FD9-ADA2-4672-BFCE-E0613269F513}" type="pres">
      <dgm:prSet presAssocID="{CFD5CF11-E76A-453F-AC8B-89F6E9CFD06A}" presName="textRect" presStyleLbl="revTx" presStyleIdx="2" presStyleCnt="8">
        <dgm:presLayoutVars>
          <dgm:chMax val="1"/>
          <dgm:chPref val="1"/>
        </dgm:presLayoutVars>
      </dgm:prSet>
      <dgm:spPr/>
    </dgm:pt>
    <dgm:pt modelId="{C23AE341-63AE-454B-9CB0-88BC14595DD7}" type="pres">
      <dgm:prSet presAssocID="{91D133A8-DF7E-4672-A952-063D1D9C02E4}" presName="sibTrans" presStyleLbl="sibTrans2D1" presStyleIdx="0" presStyleCnt="0"/>
      <dgm:spPr/>
    </dgm:pt>
    <dgm:pt modelId="{F07C3CCF-AF28-4C50-A781-6E8AA844E2B8}" type="pres">
      <dgm:prSet presAssocID="{9C39344E-FD5B-44A2-8393-99CB3F855C5C}" presName="compNode" presStyleCnt="0"/>
      <dgm:spPr/>
    </dgm:pt>
    <dgm:pt modelId="{AA427A13-E309-474D-908E-E0B3F35C4D13}" type="pres">
      <dgm:prSet presAssocID="{9C39344E-FD5B-44A2-8393-99CB3F855C5C}" presName="iconBgRect" presStyleLbl="bgShp" presStyleIdx="3" presStyleCnt="8"/>
      <dgm:spPr/>
    </dgm:pt>
    <dgm:pt modelId="{B6189B64-1C0B-47F2-AF00-DF4742BFBA15}" type="pres">
      <dgm:prSet presAssocID="{9C39344E-FD5B-44A2-8393-99CB3F855C5C}"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py"/>
        </a:ext>
      </dgm:extLst>
    </dgm:pt>
    <dgm:pt modelId="{0BCA88A0-544B-4F71-AE9A-F0F471685DB0}" type="pres">
      <dgm:prSet presAssocID="{9C39344E-FD5B-44A2-8393-99CB3F855C5C}" presName="spaceRect" presStyleCnt="0"/>
      <dgm:spPr/>
    </dgm:pt>
    <dgm:pt modelId="{1C1E2FB9-9B4A-4016-883F-5BA7FA8B95EF}" type="pres">
      <dgm:prSet presAssocID="{9C39344E-FD5B-44A2-8393-99CB3F855C5C}" presName="textRect" presStyleLbl="revTx" presStyleIdx="3" presStyleCnt="8">
        <dgm:presLayoutVars>
          <dgm:chMax val="1"/>
          <dgm:chPref val="1"/>
        </dgm:presLayoutVars>
      </dgm:prSet>
      <dgm:spPr/>
    </dgm:pt>
    <dgm:pt modelId="{4514EFC8-2838-4E0B-84AF-7ED28C69F810}" type="pres">
      <dgm:prSet presAssocID="{4EAC5E3E-3468-4375-9E94-58E095D3D607}" presName="sibTrans" presStyleLbl="sibTrans2D1" presStyleIdx="0" presStyleCnt="0"/>
      <dgm:spPr/>
    </dgm:pt>
    <dgm:pt modelId="{D4718F65-D143-4595-B813-9F64A423CF2C}" type="pres">
      <dgm:prSet presAssocID="{7872E72B-6BA7-4274-B5FF-C5DE9847C785}" presName="compNode" presStyleCnt="0"/>
      <dgm:spPr/>
    </dgm:pt>
    <dgm:pt modelId="{9606C723-3476-48FA-9509-260E98D77033}" type="pres">
      <dgm:prSet presAssocID="{7872E72B-6BA7-4274-B5FF-C5DE9847C785}" presName="iconBgRect" presStyleLbl="bgShp" presStyleIdx="4" presStyleCnt="8"/>
      <dgm:spPr/>
    </dgm:pt>
    <dgm:pt modelId="{C4C6537B-C84B-4E7F-80C7-3605B8BE0875}" type="pres">
      <dgm:prSet presAssocID="{7872E72B-6BA7-4274-B5FF-C5DE9847C785}"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aste"/>
        </a:ext>
      </dgm:extLst>
    </dgm:pt>
    <dgm:pt modelId="{DBDE9482-8636-4312-BC19-4D5E4E5818C4}" type="pres">
      <dgm:prSet presAssocID="{7872E72B-6BA7-4274-B5FF-C5DE9847C785}" presName="spaceRect" presStyleCnt="0"/>
      <dgm:spPr/>
    </dgm:pt>
    <dgm:pt modelId="{C223804C-3941-4C18-86C1-50BDB865CFD8}" type="pres">
      <dgm:prSet presAssocID="{7872E72B-6BA7-4274-B5FF-C5DE9847C785}" presName="textRect" presStyleLbl="revTx" presStyleIdx="4" presStyleCnt="8">
        <dgm:presLayoutVars>
          <dgm:chMax val="1"/>
          <dgm:chPref val="1"/>
        </dgm:presLayoutVars>
      </dgm:prSet>
      <dgm:spPr/>
    </dgm:pt>
    <dgm:pt modelId="{5CEECD87-957A-41C7-87D2-26A375B8F827}" type="pres">
      <dgm:prSet presAssocID="{4D404E51-4510-4872-93A4-6B6E7A605FCF}" presName="sibTrans" presStyleLbl="sibTrans2D1" presStyleIdx="0" presStyleCnt="0"/>
      <dgm:spPr/>
    </dgm:pt>
    <dgm:pt modelId="{182C83FE-56B9-44E7-83B1-34530EB8F178}" type="pres">
      <dgm:prSet presAssocID="{68DD02E8-73FB-4C4C-A70B-C6BB10C00876}" presName="compNode" presStyleCnt="0"/>
      <dgm:spPr/>
    </dgm:pt>
    <dgm:pt modelId="{D3A050B0-D875-4449-8FCF-69249291952B}" type="pres">
      <dgm:prSet presAssocID="{68DD02E8-73FB-4C4C-A70B-C6BB10C00876}" presName="iconBgRect" presStyleLbl="bgShp" presStyleIdx="5" presStyleCnt="8"/>
      <dgm:spPr/>
    </dgm:pt>
    <dgm:pt modelId="{4E830FBC-37D6-4EFC-8103-C7261A5D2698}" type="pres">
      <dgm:prSet presAssocID="{68DD02E8-73FB-4C4C-A70B-C6BB10C00876}"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QR Code"/>
        </a:ext>
      </dgm:extLst>
    </dgm:pt>
    <dgm:pt modelId="{A35C0288-D76A-4676-B338-9D6572B4E162}" type="pres">
      <dgm:prSet presAssocID="{68DD02E8-73FB-4C4C-A70B-C6BB10C00876}" presName="spaceRect" presStyleCnt="0"/>
      <dgm:spPr/>
    </dgm:pt>
    <dgm:pt modelId="{731A2D5E-8678-4238-86EB-9FCC03B1074B}" type="pres">
      <dgm:prSet presAssocID="{68DD02E8-73FB-4C4C-A70B-C6BB10C00876}" presName="textRect" presStyleLbl="revTx" presStyleIdx="5" presStyleCnt="8">
        <dgm:presLayoutVars>
          <dgm:chMax val="1"/>
          <dgm:chPref val="1"/>
        </dgm:presLayoutVars>
      </dgm:prSet>
      <dgm:spPr/>
    </dgm:pt>
    <dgm:pt modelId="{E23DDD46-CE3D-4622-AB39-E41DBBA39B3A}" type="pres">
      <dgm:prSet presAssocID="{4E15FC6A-A621-46F9-B662-21F17E319D3D}" presName="sibTrans" presStyleLbl="sibTrans2D1" presStyleIdx="0" presStyleCnt="0"/>
      <dgm:spPr/>
    </dgm:pt>
    <dgm:pt modelId="{A4C5C088-56C1-4FFE-8CB8-B10222C61195}" type="pres">
      <dgm:prSet presAssocID="{5E327FD0-3D86-4B87-9EE5-56969AD17339}" presName="compNode" presStyleCnt="0"/>
      <dgm:spPr/>
    </dgm:pt>
    <dgm:pt modelId="{E4C96D0C-6E9B-4F6B-9C62-12B265A0CC4D}" type="pres">
      <dgm:prSet presAssocID="{5E327FD0-3D86-4B87-9EE5-56969AD17339}" presName="iconBgRect" presStyleLbl="bgShp" presStyleIdx="6" presStyleCnt="8"/>
      <dgm:spPr/>
    </dgm:pt>
    <dgm:pt modelId="{96464C61-AA9E-490D-B5AE-5D0112D7FD84}" type="pres">
      <dgm:prSet presAssocID="{5E327FD0-3D86-4B87-9EE5-56969AD17339}"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Deploy"/>
        </a:ext>
      </dgm:extLst>
    </dgm:pt>
    <dgm:pt modelId="{40CBF2CD-C3BE-449B-8407-F7BBE9461169}" type="pres">
      <dgm:prSet presAssocID="{5E327FD0-3D86-4B87-9EE5-56969AD17339}" presName="spaceRect" presStyleCnt="0"/>
      <dgm:spPr/>
    </dgm:pt>
    <dgm:pt modelId="{47601EEC-2060-460B-A8A6-D692120DDE7E}" type="pres">
      <dgm:prSet presAssocID="{5E327FD0-3D86-4B87-9EE5-56969AD17339}" presName="textRect" presStyleLbl="revTx" presStyleIdx="6" presStyleCnt="8">
        <dgm:presLayoutVars>
          <dgm:chMax val="1"/>
          <dgm:chPref val="1"/>
        </dgm:presLayoutVars>
      </dgm:prSet>
      <dgm:spPr/>
    </dgm:pt>
    <dgm:pt modelId="{2C5332F5-1A4A-41C3-9230-98465D2DB5CF}" type="pres">
      <dgm:prSet presAssocID="{CDB66E66-D5B7-4BAF-A25C-809F28652B0A}" presName="sibTrans" presStyleLbl="sibTrans2D1" presStyleIdx="0" presStyleCnt="0"/>
      <dgm:spPr/>
    </dgm:pt>
    <dgm:pt modelId="{E56408A4-9932-4370-9292-25348880732D}" type="pres">
      <dgm:prSet presAssocID="{44122DDA-AD32-4BEC-B85B-7B8A6F3EF57D}" presName="compNode" presStyleCnt="0"/>
      <dgm:spPr/>
    </dgm:pt>
    <dgm:pt modelId="{68AB75F4-8668-48FF-9070-686F86C2DBFF}" type="pres">
      <dgm:prSet presAssocID="{44122DDA-AD32-4BEC-B85B-7B8A6F3EF57D}" presName="iconBgRect" presStyleLbl="bgShp" presStyleIdx="7" presStyleCnt="8"/>
      <dgm:spPr/>
    </dgm:pt>
    <dgm:pt modelId="{259B6AB2-03D4-48A8-B649-AA6947A16D01}" type="pres">
      <dgm:prSet presAssocID="{44122DDA-AD32-4BEC-B85B-7B8A6F3EF57D}"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Laptop Secure"/>
        </a:ext>
      </dgm:extLst>
    </dgm:pt>
    <dgm:pt modelId="{39BB1BFA-1746-49FF-944C-84CA9585C227}" type="pres">
      <dgm:prSet presAssocID="{44122DDA-AD32-4BEC-B85B-7B8A6F3EF57D}" presName="spaceRect" presStyleCnt="0"/>
      <dgm:spPr/>
    </dgm:pt>
    <dgm:pt modelId="{5DC3DD7A-B96E-460B-A86C-FDA5F5C018C1}" type="pres">
      <dgm:prSet presAssocID="{44122DDA-AD32-4BEC-B85B-7B8A6F3EF57D}" presName="textRect" presStyleLbl="revTx" presStyleIdx="7" presStyleCnt="8">
        <dgm:presLayoutVars>
          <dgm:chMax val="1"/>
          <dgm:chPref val="1"/>
        </dgm:presLayoutVars>
      </dgm:prSet>
      <dgm:spPr/>
    </dgm:pt>
  </dgm:ptLst>
  <dgm:cxnLst>
    <dgm:cxn modelId="{DDAF5901-A2F6-4522-A1C6-69CBC0379E60}" type="presOf" srcId="{4D404E51-4510-4872-93A4-6B6E7A605FCF}" destId="{5CEECD87-957A-41C7-87D2-26A375B8F827}" srcOrd="0" destOrd="0" presId="urn:microsoft.com/office/officeart/2018/2/layout/IconCircleList"/>
    <dgm:cxn modelId="{055B1D14-1B8D-4C77-9649-8C2A4DFB84BD}" type="presOf" srcId="{4E15FC6A-A621-46F9-B662-21F17E319D3D}" destId="{E23DDD46-CE3D-4622-AB39-E41DBBA39B3A}" srcOrd="0" destOrd="0" presId="urn:microsoft.com/office/officeart/2018/2/layout/IconCircleList"/>
    <dgm:cxn modelId="{865D412C-1D64-4647-B9D9-DC41D684C111}" type="presOf" srcId="{5E327FD0-3D86-4B87-9EE5-56969AD17339}" destId="{47601EEC-2060-460B-A8A6-D692120DDE7E}" srcOrd="0" destOrd="0" presId="urn:microsoft.com/office/officeart/2018/2/layout/IconCircleList"/>
    <dgm:cxn modelId="{39E2732E-5F25-43BE-AB08-07218DB71B1F}" type="presOf" srcId="{CDB66E66-D5B7-4BAF-A25C-809F28652B0A}" destId="{2C5332F5-1A4A-41C3-9230-98465D2DB5CF}" srcOrd="0" destOrd="0" presId="urn:microsoft.com/office/officeart/2018/2/layout/IconCircleList"/>
    <dgm:cxn modelId="{7F0F245C-61C7-44D7-BB0F-D59070F0EAB4}" type="presOf" srcId="{91D133A8-DF7E-4672-A952-063D1D9C02E4}" destId="{C23AE341-63AE-454B-9CB0-88BC14595DD7}" srcOrd="0" destOrd="0" presId="urn:microsoft.com/office/officeart/2018/2/layout/IconCircleList"/>
    <dgm:cxn modelId="{1CF3645F-898C-4D76-8B9D-A43F0F30D34F}" srcId="{A0841105-FB57-4BC7-B0CB-C50598A4FE9F}" destId="{7872E72B-6BA7-4274-B5FF-C5DE9847C785}" srcOrd="4" destOrd="0" parTransId="{8497E9CD-E805-46A5-9124-9087C979A485}" sibTransId="{4D404E51-4510-4872-93A4-6B6E7A605FCF}"/>
    <dgm:cxn modelId="{D63CCB46-9152-4AC1-AC60-075298F4D08D}" srcId="{A0841105-FB57-4BC7-B0CB-C50598A4FE9F}" destId="{44122DDA-AD32-4BEC-B85B-7B8A6F3EF57D}" srcOrd="7" destOrd="0" parTransId="{288C8F71-32CD-4870-81CB-5A904D6607F9}" sibTransId="{DDFC48E6-A235-4241-B55E-1F1A14C838F2}"/>
    <dgm:cxn modelId="{CB0C276C-B4A1-4768-A917-9F119A8307EC}" type="presOf" srcId="{A0841105-FB57-4BC7-B0CB-C50598A4FE9F}" destId="{80C7AD6A-FCF7-443D-A824-ECA12A388187}" srcOrd="0" destOrd="0" presId="urn:microsoft.com/office/officeart/2018/2/layout/IconCircleList"/>
    <dgm:cxn modelId="{CEAE8970-48E0-4E67-8277-FD9026DD7BA3}" type="presOf" srcId="{7872E72B-6BA7-4274-B5FF-C5DE9847C785}" destId="{C223804C-3941-4C18-86C1-50BDB865CFD8}" srcOrd="0" destOrd="0" presId="urn:microsoft.com/office/officeart/2018/2/layout/IconCircleList"/>
    <dgm:cxn modelId="{CDFE2075-9BEB-4A08-9B3C-D439D4768845}" srcId="{A0841105-FB57-4BC7-B0CB-C50598A4FE9F}" destId="{1E290341-466D-4359-A2C2-12A4481C1FB9}" srcOrd="1" destOrd="0" parTransId="{2004607F-254A-4CEE-BCE6-C667D90E307D}" sibTransId="{CB0C7D36-60D9-4ABE-87D0-605DDF39BB9A}"/>
    <dgm:cxn modelId="{4F85D075-A302-4856-A5C7-000A767C585C}" type="presOf" srcId="{68DD02E8-73FB-4C4C-A70B-C6BB10C00876}" destId="{731A2D5E-8678-4238-86EB-9FCC03B1074B}" srcOrd="0" destOrd="0" presId="urn:microsoft.com/office/officeart/2018/2/layout/IconCircleList"/>
    <dgm:cxn modelId="{63A48F76-25D4-4645-889C-27E006461680}" srcId="{A0841105-FB57-4BC7-B0CB-C50598A4FE9F}" destId="{CFD5CF11-E76A-453F-AC8B-89F6E9CFD06A}" srcOrd="2" destOrd="0" parTransId="{C56FF46E-C4A9-4952-98C8-2AE3E2772555}" sibTransId="{91D133A8-DF7E-4672-A952-063D1D9C02E4}"/>
    <dgm:cxn modelId="{D39F947D-1F09-4F14-B1DA-E5BA09251110}" srcId="{A0841105-FB57-4BC7-B0CB-C50598A4FE9F}" destId="{68DD02E8-73FB-4C4C-A70B-C6BB10C00876}" srcOrd="5" destOrd="0" parTransId="{77B3C3D1-C4CE-4154-A7D1-9BC637013E5B}" sibTransId="{4E15FC6A-A621-46F9-B662-21F17E319D3D}"/>
    <dgm:cxn modelId="{9D379F97-8B25-4B80-8BB9-DF99020B2F0C}" srcId="{A0841105-FB57-4BC7-B0CB-C50598A4FE9F}" destId="{EDD69FD5-9A50-4CC7-AD0C-9E71B41EB8D8}" srcOrd="0" destOrd="0" parTransId="{AB96607E-6F0E-40E6-98D8-91F1CE6F14B2}" sibTransId="{09ADC6B2-9E2E-4A53-80EE-219E3D01A822}"/>
    <dgm:cxn modelId="{C05631A0-5F58-40A7-B04A-C9CBA8803384}" type="presOf" srcId="{EDD69FD5-9A50-4CC7-AD0C-9E71B41EB8D8}" destId="{B2059BE1-8D45-45F3-B1FA-03001684DA8E}" srcOrd="0" destOrd="0" presId="urn:microsoft.com/office/officeart/2018/2/layout/IconCircleList"/>
    <dgm:cxn modelId="{BB2BD4A3-F426-4BF4-906D-A6A5CD5E9E54}" type="presOf" srcId="{44122DDA-AD32-4BEC-B85B-7B8A6F3EF57D}" destId="{5DC3DD7A-B96E-460B-A86C-FDA5F5C018C1}" srcOrd="0" destOrd="0" presId="urn:microsoft.com/office/officeart/2018/2/layout/IconCircleList"/>
    <dgm:cxn modelId="{B488BAA8-3AE2-4856-BD98-BFEED5675703}" type="presOf" srcId="{CFD5CF11-E76A-453F-AC8B-89F6E9CFD06A}" destId="{C20D1FD9-ADA2-4672-BFCE-E0613269F513}" srcOrd="0" destOrd="0" presId="urn:microsoft.com/office/officeart/2018/2/layout/IconCircleList"/>
    <dgm:cxn modelId="{767E63B6-7E60-469C-91FA-A6E1EA8A828A}" srcId="{A0841105-FB57-4BC7-B0CB-C50598A4FE9F}" destId="{5E327FD0-3D86-4B87-9EE5-56969AD17339}" srcOrd="6" destOrd="0" parTransId="{45C99F7E-8FE6-4E01-A0B2-B104D6C41A88}" sibTransId="{CDB66E66-D5B7-4BAF-A25C-809F28652B0A}"/>
    <dgm:cxn modelId="{8DEB68BA-B5CC-4433-B2C8-F3A4DBDEA126}" type="presOf" srcId="{9C39344E-FD5B-44A2-8393-99CB3F855C5C}" destId="{1C1E2FB9-9B4A-4016-883F-5BA7FA8B95EF}" srcOrd="0" destOrd="0" presId="urn:microsoft.com/office/officeart/2018/2/layout/IconCircleList"/>
    <dgm:cxn modelId="{E79990C6-4522-49D1-945E-2E3A4AFEE9D8}" type="presOf" srcId="{09ADC6B2-9E2E-4A53-80EE-219E3D01A822}" destId="{53997737-84E3-4185-B7DA-328DC79DD1F2}" srcOrd="0" destOrd="0" presId="urn:microsoft.com/office/officeart/2018/2/layout/IconCircleList"/>
    <dgm:cxn modelId="{47440FCC-830D-4A97-9A5C-AE8A7807C806}" srcId="{A0841105-FB57-4BC7-B0CB-C50598A4FE9F}" destId="{9C39344E-FD5B-44A2-8393-99CB3F855C5C}" srcOrd="3" destOrd="0" parTransId="{1F3E78BF-942D-49B7-884F-8E114B34980F}" sibTransId="{4EAC5E3E-3468-4375-9E94-58E095D3D607}"/>
    <dgm:cxn modelId="{7E89D5D6-EB70-4D49-98FB-E7E518F111BE}" type="presOf" srcId="{CB0C7D36-60D9-4ABE-87D0-605DDF39BB9A}" destId="{17B67B80-E0CD-4B06-B165-FB8543823E8D}" srcOrd="0" destOrd="0" presId="urn:microsoft.com/office/officeart/2018/2/layout/IconCircleList"/>
    <dgm:cxn modelId="{839192E8-5C1B-480F-B635-11E1CD5B1E5E}" type="presOf" srcId="{4EAC5E3E-3468-4375-9E94-58E095D3D607}" destId="{4514EFC8-2838-4E0B-84AF-7ED28C69F810}" srcOrd="0" destOrd="0" presId="urn:microsoft.com/office/officeart/2018/2/layout/IconCircleList"/>
    <dgm:cxn modelId="{F4A07DEC-6C2A-4164-B006-AA99BAED96D0}" type="presOf" srcId="{1E290341-466D-4359-A2C2-12A4481C1FB9}" destId="{DE692C81-A917-498C-BBA5-5F0D793E99EE}" srcOrd="0" destOrd="0" presId="urn:microsoft.com/office/officeart/2018/2/layout/IconCircleList"/>
    <dgm:cxn modelId="{F5F12C8A-EAFA-4BE9-A875-438DEDC420DF}" type="presParOf" srcId="{80C7AD6A-FCF7-443D-A824-ECA12A388187}" destId="{BD414359-7EEA-40F1-B99C-35A249D0561B}" srcOrd="0" destOrd="0" presId="urn:microsoft.com/office/officeart/2018/2/layout/IconCircleList"/>
    <dgm:cxn modelId="{70D10032-7B6F-4D3E-9A14-345F6E6BCA7A}" type="presParOf" srcId="{BD414359-7EEA-40F1-B99C-35A249D0561B}" destId="{3E49381A-F6B7-482B-B0BB-423FDC088E9F}" srcOrd="0" destOrd="0" presId="urn:microsoft.com/office/officeart/2018/2/layout/IconCircleList"/>
    <dgm:cxn modelId="{74AF371E-0517-4E84-8367-C2A53564427B}" type="presParOf" srcId="{3E49381A-F6B7-482B-B0BB-423FDC088E9F}" destId="{774D311A-0B6B-4115-8084-62FBAA2DB007}" srcOrd="0" destOrd="0" presId="urn:microsoft.com/office/officeart/2018/2/layout/IconCircleList"/>
    <dgm:cxn modelId="{AE5B2DDF-BDC2-4CE7-8E93-FCBB93F07A24}" type="presParOf" srcId="{3E49381A-F6B7-482B-B0BB-423FDC088E9F}" destId="{0EC45604-BE2B-4BFE-B2BF-B1445E186033}" srcOrd="1" destOrd="0" presId="urn:microsoft.com/office/officeart/2018/2/layout/IconCircleList"/>
    <dgm:cxn modelId="{FFEA5C75-0F79-4C77-B3CB-6CDEE7F98790}" type="presParOf" srcId="{3E49381A-F6B7-482B-B0BB-423FDC088E9F}" destId="{3FADE34F-54C3-448C-BDC8-AD41C97B4D2C}" srcOrd="2" destOrd="0" presId="urn:microsoft.com/office/officeart/2018/2/layout/IconCircleList"/>
    <dgm:cxn modelId="{BFEDEEE9-315D-4072-8B2F-DCAAAEAB9A6A}" type="presParOf" srcId="{3E49381A-F6B7-482B-B0BB-423FDC088E9F}" destId="{B2059BE1-8D45-45F3-B1FA-03001684DA8E}" srcOrd="3" destOrd="0" presId="urn:microsoft.com/office/officeart/2018/2/layout/IconCircleList"/>
    <dgm:cxn modelId="{EDEA0FA1-77E2-477D-8A89-D45DDC82F1AC}" type="presParOf" srcId="{BD414359-7EEA-40F1-B99C-35A249D0561B}" destId="{53997737-84E3-4185-B7DA-328DC79DD1F2}" srcOrd="1" destOrd="0" presId="urn:microsoft.com/office/officeart/2018/2/layout/IconCircleList"/>
    <dgm:cxn modelId="{C79BBF2A-6EDB-4F23-B3C9-53E7620AB5FC}" type="presParOf" srcId="{BD414359-7EEA-40F1-B99C-35A249D0561B}" destId="{1FAFB9BB-9C04-4CC0-B9B8-A41CDC7C10B2}" srcOrd="2" destOrd="0" presId="urn:microsoft.com/office/officeart/2018/2/layout/IconCircleList"/>
    <dgm:cxn modelId="{11D0407E-91D6-474B-A056-B9B38EFCE020}" type="presParOf" srcId="{1FAFB9BB-9C04-4CC0-B9B8-A41CDC7C10B2}" destId="{A5060776-7667-450E-9E7E-5927C580E07A}" srcOrd="0" destOrd="0" presId="urn:microsoft.com/office/officeart/2018/2/layout/IconCircleList"/>
    <dgm:cxn modelId="{E9280FFF-79E9-469E-8E25-C5F4D592800E}" type="presParOf" srcId="{1FAFB9BB-9C04-4CC0-B9B8-A41CDC7C10B2}" destId="{B59AC859-BA97-4142-AF5A-184674D55B21}" srcOrd="1" destOrd="0" presId="urn:microsoft.com/office/officeart/2018/2/layout/IconCircleList"/>
    <dgm:cxn modelId="{63CC6B21-DA2D-4255-8110-B969AF5501AA}" type="presParOf" srcId="{1FAFB9BB-9C04-4CC0-B9B8-A41CDC7C10B2}" destId="{F01CE751-94C9-4D60-AF6F-D1BD0DA4E6BB}" srcOrd="2" destOrd="0" presId="urn:microsoft.com/office/officeart/2018/2/layout/IconCircleList"/>
    <dgm:cxn modelId="{475301BA-A580-4A98-90BE-69AEF28099C0}" type="presParOf" srcId="{1FAFB9BB-9C04-4CC0-B9B8-A41CDC7C10B2}" destId="{DE692C81-A917-498C-BBA5-5F0D793E99EE}" srcOrd="3" destOrd="0" presId="urn:microsoft.com/office/officeart/2018/2/layout/IconCircleList"/>
    <dgm:cxn modelId="{F9F6EB52-8D84-43EC-BE60-DC67CE598C79}" type="presParOf" srcId="{BD414359-7EEA-40F1-B99C-35A249D0561B}" destId="{17B67B80-E0CD-4B06-B165-FB8543823E8D}" srcOrd="3" destOrd="0" presId="urn:microsoft.com/office/officeart/2018/2/layout/IconCircleList"/>
    <dgm:cxn modelId="{5016430E-8B5E-4D52-80D5-439ACF2065DF}" type="presParOf" srcId="{BD414359-7EEA-40F1-B99C-35A249D0561B}" destId="{5C1CA7D5-7277-4A0F-AF31-121C7332E590}" srcOrd="4" destOrd="0" presId="urn:microsoft.com/office/officeart/2018/2/layout/IconCircleList"/>
    <dgm:cxn modelId="{1431D852-E3E6-47EB-B48B-3963E598FB58}" type="presParOf" srcId="{5C1CA7D5-7277-4A0F-AF31-121C7332E590}" destId="{CB7E00D7-BC6A-4541-B468-2C6B6021C8CB}" srcOrd="0" destOrd="0" presId="urn:microsoft.com/office/officeart/2018/2/layout/IconCircleList"/>
    <dgm:cxn modelId="{92D7F38F-62B9-4D95-9086-95C0B3FEBCEB}" type="presParOf" srcId="{5C1CA7D5-7277-4A0F-AF31-121C7332E590}" destId="{A209A9B1-7A16-4811-BED9-3B14A0C58A19}" srcOrd="1" destOrd="0" presId="urn:microsoft.com/office/officeart/2018/2/layout/IconCircleList"/>
    <dgm:cxn modelId="{EB26E804-B08D-43BC-9DB0-3803036FFB97}" type="presParOf" srcId="{5C1CA7D5-7277-4A0F-AF31-121C7332E590}" destId="{330EA91F-0AA7-4195-A40B-8A31D9D8E64A}" srcOrd="2" destOrd="0" presId="urn:microsoft.com/office/officeart/2018/2/layout/IconCircleList"/>
    <dgm:cxn modelId="{D3FEA298-5ECE-49E8-9EFB-F8F69651B44D}" type="presParOf" srcId="{5C1CA7D5-7277-4A0F-AF31-121C7332E590}" destId="{C20D1FD9-ADA2-4672-BFCE-E0613269F513}" srcOrd="3" destOrd="0" presId="urn:microsoft.com/office/officeart/2018/2/layout/IconCircleList"/>
    <dgm:cxn modelId="{66696EBB-9096-4AF7-884D-D30868C1DAFA}" type="presParOf" srcId="{BD414359-7EEA-40F1-B99C-35A249D0561B}" destId="{C23AE341-63AE-454B-9CB0-88BC14595DD7}" srcOrd="5" destOrd="0" presId="urn:microsoft.com/office/officeart/2018/2/layout/IconCircleList"/>
    <dgm:cxn modelId="{B5B2F66D-EDF9-4D0E-93B6-04EC7B275943}" type="presParOf" srcId="{BD414359-7EEA-40F1-B99C-35A249D0561B}" destId="{F07C3CCF-AF28-4C50-A781-6E8AA844E2B8}" srcOrd="6" destOrd="0" presId="urn:microsoft.com/office/officeart/2018/2/layout/IconCircleList"/>
    <dgm:cxn modelId="{E25CB013-548A-4720-944C-6FF27B08746C}" type="presParOf" srcId="{F07C3CCF-AF28-4C50-A781-6E8AA844E2B8}" destId="{AA427A13-E309-474D-908E-E0B3F35C4D13}" srcOrd="0" destOrd="0" presId="urn:microsoft.com/office/officeart/2018/2/layout/IconCircleList"/>
    <dgm:cxn modelId="{F1407187-ED6A-409C-AD4F-847E5130280A}" type="presParOf" srcId="{F07C3CCF-AF28-4C50-A781-6E8AA844E2B8}" destId="{B6189B64-1C0B-47F2-AF00-DF4742BFBA15}" srcOrd="1" destOrd="0" presId="urn:microsoft.com/office/officeart/2018/2/layout/IconCircleList"/>
    <dgm:cxn modelId="{27D212F1-481B-4CA3-85AF-B21C4B032D04}" type="presParOf" srcId="{F07C3CCF-AF28-4C50-A781-6E8AA844E2B8}" destId="{0BCA88A0-544B-4F71-AE9A-F0F471685DB0}" srcOrd="2" destOrd="0" presId="urn:microsoft.com/office/officeart/2018/2/layout/IconCircleList"/>
    <dgm:cxn modelId="{94579F57-62CC-48AE-BB96-7ED17F6A3E36}" type="presParOf" srcId="{F07C3CCF-AF28-4C50-A781-6E8AA844E2B8}" destId="{1C1E2FB9-9B4A-4016-883F-5BA7FA8B95EF}" srcOrd="3" destOrd="0" presId="urn:microsoft.com/office/officeart/2018/2/layout/IconCircleList"/>
    <dgm:cxn modelId="{757BA2D0-5BA5-49BA-A237-7724EA4D5914}" type="presParOf" srcId="{BD414359-7EEA-40F1-B99C-35A249D0561B}" destId="{4514EFC8-2838-4E0B-84AF-7ED28C69F810}" srcOrd="7" destOrd="0" presId="urn:microsoft.com/office/officeart/2018/2/layout/IconCircleList"/>
    <dgm:cxn modelId="{FA227E7D-384E-406E-AEB9-606BF14AA468}" type="presParOf" srcId="{BD414359-7EEA-40F1-B99C-35A249D0561B}" destId="{D4718F65-D143-4595-B813-9F64A423CF2C}" srcOrd="8" destOrd="0" presId="urn:microsoft.com/office/officeart/2018/2/layout/IconCircleList"/>
    <dgm:cxn modelId="{B339A025-2180-4E8E-8003-63BF6A8F3050}" type="presParOf" srcId="{D4718F65-D143-4595-B813-9F64A423CF2C}" destId="{9606C723-3476-48FA-9509-260E98D77033}" srcOrd="0" destOrd="0" presId="urn:microsoft.com/office/officeart/2018/2/layout/IconCircleList"/>
    <dgm:cxn modelId="{B59BA632-97B3-4CFC-9925-76972EA9EFFF}" type="presParOf" srcId="{D4718F65-D143-4595-B813-9F64A423CF2C}" destId="{C4C6537B-C84B-4E7F-80C7-3605B8BE0875}" srcOrd="1" destOrd="0" presId="urn:microsoft.com/office/officeart/2018/2/layout/IconCircleList"/>
    <dgm:cxn modelId="{71FF51D5-A589-4DAA-8E2C-CF8628555E57}" type="presParOf" srcId="{D4718F65-D143-4595-B813-9F64A423CF2C}" destId="{DBDE9482-8636-4312-BC19-4D5E4E5818C4}" srcOrd="2" destOrd="0" presId="urn:microsoft.com/office/officeart/2018/2/layout/IconCircleList"/>
    <dgm:cxn modelId="{7C78AD33-39F8-47E9-9548-BCA7F774DEBB}" type="presParOf" srcId="{D4718F65-D143-4595-B813-9F64A423CF2C}" destId="{C223804C-3941-4C18-86C1-50BDB865CFD8}" srcOrd="3" destOrd="0" presId="urn:microsoft.com/office/officeart/2018/2/layout/IconCircleList"/>
    <dgm:cxn modelId="{E0566179-33DC-467F-9B41-0EBBB6E4B1C6}" type="presParOf" srcId="{BD414359-7EEA-40F1-B99C-35A249D0561B}" destId="{5CEECD87-957A-41C7-87D2-26A375B8F827}" srcOrd="9" destOrd="0" presId="urn:microsoft.com/office/officeart/2018/2/layout/IconCircleList"/>
    <dgm:cxn modelId="{E591639D-7BB6-4F13-B680-E9C2BF25F7F1}" type="presParOf" srcId="{BD414359-7EEA-40F1-B99C-35A249D0561B}" destId="{182C83FE-56B9-44E7-83B1-34530EB8F178}" srcOrd="10" destOrd="0" presId="urn:microsoft.com/office/officeart/2018/2/layout/IconCircleList"/>
    <dgm:cxn modelId="{2718B9CC-2B56-4BA4-92DE-5D4F47A05CED}" type="presParOf" srcId="{182C83FE-56B9-44E7-83B1-34530EB8F178}" destId="{D3A050B0-D875-4449-8FCF-69249291952B}" srcOrd="0" destOrd="0" presId="urn:microsoft.com/office/officeart/2018/2/layout/IconCircleList"/>
    <dgm:cxn modelId="{924581FE-08E2-41EA-9A52-708655F85FCA}" type="presParOf" srcId="{182C83FE-56B9-44E7-83B1-34530EB8F178}" destId="{4E830FBC-37D6-4EFC-8103-C7261A5D2698}" srcOrd="1" destOrd="0" presId="urn:microsoft.com/office/officeart/2018/2/layout/IconCircleList"/>
    <dgm:cxn modelId="{98CD65BE-40AE-43F3-A92F-530D78DE50FC}" type="presParOf" srcId="{182C83FE-56B9-44E7-83B1-34530EB8F178}" destId="{A35C0288-D76A-4676-B338-9D6572B4E162}" srcOrd="2" destOrd="0" presId="urn:microsoft.com/office/officeart/2018/2/layout/IconCircleList"/>
    <dgm:cxn modelId="{28FBDB1A-41CF-4F2B-8E0D-AD85E5A80312}" type="presParOf" srcId="{182C83FE-56B9-44E7-83B1-34530EB8F178}" destId="{731A2D5E-8678-4238-86EB-9FCC03B1074B}" srcOrd="3" destOrd="0" presId="urn:microsoft.com/office/officeart/2018/2/layout/IconCircleList"/>
    <dgm:cxn modelId="{E043FFD4-F09E-40D4-8322-8D8B25E18119}" type="presParOf" srcId="{BD414359-7EEA-40F1-B99C-35A249D0561B}" destId="{E23DDD46-CE3D-4622-AB39-E41DBBA39B3A}" srcOrd="11" destOrd="0" presId="urn:microsoft.com/office/officeart/2018/2/layout/IconCircleList"/>
    <dgm:cxn modelId="{AAD2F11B-9F27-452D-AAE6-5B5FC82F7712}" type="presParOf" srcId="{BD414359-7EEA-40F1-B99C-35A249D0561B}" destId="{A4C5C088-56C1-4FFE-8CB8-B10222C61195}" srcOrd="12" destOrd="0" presId="urn:microsoft.com/office/officeart/2018/2/layout/IconCircleList"/>
    <dgm:cxn modelId="{B86CC68F-DF77-4EEA-8FA3-6449E622867F}" type="presParOf" srcId="{A4C5C088-56C1-4FFE-8CB8-B10222C61195}" destId="{E4C96D0C-6E9B-4F6B-9C62-12B265A0CC4D}" srcOrd="0" destOrd="0" presId="urn:microsoft.com/office/officeart/2018/2/layout/IconCircleList"/>
    <dgm:cxn modelId="{CD9FA598-C7C1-4AC9-A16B-3C40F7848946}" type="presParOf" srcId="{A4C5C088-56C1-4FFE-8CB8-B10222C61195}" destId="{96464C61-AA9E-490D-B5AE-5D0112D7FD84}" srcOrd="1" destOrd="0" presId="urn:microsoft.com/office/officeart/2018/2/layout/IconCircleList"/>
    <dgm:cxn modelId="{E6B06F05-29A3-46A9-BC46-410822AA506A}" type="presParOf" srcId="{A4C5C088-56C1-4FFE-8CB8-B10222C61195}" destId="{40CBF2CD-C3BE-449B-8407-F7BBE9461169}" srcOrd="2" destOrd="0" presId="urn:microsoft.com/office/officeart/2018/2/layout/IconCircleList"/>
    <dgm:cxn modelId="{AF1F5159-8E86-4C17-AC59-A35A0AC5DEF6}" type="presParOf" srcId="{A4C5C088-56C1-4FFE-8CB8-B10222C61195}" destId="{47601EEC-2060-460B-A8A6-D692120DDE7E}" srcOrd="3" destOrd="0" presId="urn:microsoft.com/office/officeart/2018/2/layout/IconCircleList"/>
    <dgm:cxn modelId="{9FA49C0E-7EF0-4C6E-B46D-11839382256C}" type="presParOf" srcId="{BD414359-7EEA-40F1-B99C-35A249D0561B}" destId="{2C5332F5-1A4A-41C3-9230-98465D2DB5CF}" srcOrd="13" destOrd="0" presId="urn:microsoft.com/office/officeart/2018/2/layout/IconCircleList"/>
    <dgm:cxn modelId="{8DCD9543-0B03-4E4F-9A18-474A3F46A760}" type="presParOf" srcId="{BD414359-7EEA-40F1-B99C-35A249D0561B}" destId="{E56408A4-9932-4370-9292-25348880732D}" srcOrd="14" destOrd="0" presId="urn:microsoft.com/office/officeart/2018/2/layout/IconCircleList"/>
    <dgm:cxn modelId="{E4CE69EA-B61D-4ACE-89CE-A8758B42E368}" type="presParOf" srcId="{E56408A4-9932-4370-9292-25348880732D}" destId="{68AB75F4-8668-48FF-9070-686F86C2DBFF}" srcOrd="0" destOrd="0" presId="urn:microsoft.com/office/officeart/2018/2/layout/IconCircleList"/>
    <dgm:cxn modelId="{33C27D3A-0160-4BE2-8443-0C395D6DDDA3}" type="presParOf" srcId="{E56408A4-9932-4370-9292-25348880732D}" destId="{259B6AB2-03D4-48A8-B649-AA6947A16D01}" srcOrd="1" destOrd="0" presId="urn:microsoft.com/office/officeart/2018/2/layout/IconCircleList"/>
    <dgm:cxn modelId="{8BEFB884-F56D-4923-8425-E22A03619F83}" type="presParOf" srcId="{E56408A4-9932-4370-9292-25348880732D}" destId="{39BB1BFA-1746-49FF-944C-84CA9585C227}" srcOrd="2" destOrd="0" presId="urn:microsoft.com/office/officeart/2018/2/layout/IconCircleList"/>
    <dgm:cxn modelId="{17BF4442-4AFE-4A82-B909-6D4B4162C6B8}" type="presParOf" srcId="{E56408A4-9932-4370-9292-25348880732D}" destId="{5DC3DD7A-B96E-460B-A86C-FDA5F5C018C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4D311A-0B6B-4115-8084-62FBAA2DB007}">
      <dsp:nvSpPr>
        <dsp:cNvPr id="0" name=""/>
        <dsp:cNvSpPr/>
      </dsp:nvSpPr>
      <dsp:spPr>
        <a:xfrm>
          <a:off x="6288"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EC45604-BE2B-4BFE-B2BF-B1445E186033}">
      <dsp:nvSpPr>
        <dsp:cNvPr id="0" name=""/>
        <dsp:cNvSpPr/>
      </dsp:nvSpPr>
      <dsp:spPr>
        <a:xfrm>
          <a:off x="222876" y="378389"/>
          <a:ext cx="598194" cy="5981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2059BE1-8D45-45F3-B1FA-03001684DA8E}">
      <dsp:nvSpPr>
        <dsp:cNvPr id="0" name=""/>
        <dsp:cNvSpPr/>
      </dsp:nvSpPr>
      <dsp:spPr>
        <a:xfrm>
          <a:off x="1258666"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Handle upserts, updates, deletes on sql sinks</a:t>
          </a:r>
        </a:p>
      </dsp:txBody>
      <dsp:txXfrm>
        <a:off x="1258666" y="161801"/>
        <a:ext cx="2431085" cy="1031369"/>
      </dsp:txXfrm>
    </dsp:sp>
    <dsp:sp modelId="{A5060776-7667-450E-9E7E-5927C580E07A}">
      <dsp:nvSpPr>
        <dsp:cNvPr id="0" name=""/>
        <dsp:cNvSpPr/>
      </dsp:nvSpPr>
      <dsp:spPr>
        <a:xfrm>
          <a:off x="4113350"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59AC859-BA97-4142-AF5A-184674D55B21}">
      <dsp:nvSpPr>
        <dsp:cNvPr id="0" name=""/>
        <dsp:cNvSpPr/>
      </dsp:nvSpPr>
      <dsp:spPr>
        <a:xfrm>
          <a:off x="4329937" y="378389"/>
          <a:ext cx="598194" cy="5981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E692C81-A917-498C-BBA5-5F0D793E99EE}">
      <dsp:nvSpPr>
        <dsp:cNvPr id="0" name=""/>
        <dsp:cNvSpPr/>
      </dsp:nvSpPr>
      <dsp:spPr>
        <a:xfrm>
          <a:off x="5365727"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new partition methods</a:t>
          </a:r>
        </a:p>
      </dsp:txBody>
      <dsp:txXfrm>
        <a:off x="5365727" y="161801"/>
        <a:ext cx="2431085" cy="1031369"/>
      </dsp:txXfrm>
    </dsp:sp>
    <dsp:sp modelId="{CB7E00D7-BC6A-4541-B468-2C6B6021C8CB}">
      <dsp:nvSpPr>
        <dsp:cNvPr id="0" name=""/>
        <dsp:cNvSpPr/>
      </dsp:nvSpPr>
      <dsp:spPr>
        <a:xfrm>
          <a:off x="8220411"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209A9B1-7A16-4811-BED9-3B14A0C58A19}">
      <dsp:nvSpPr>
        <dsp:cNvPr id="0" name=""/>
        <dsp:cNvSpPr/>
      </dsp:nvSpPr>
      <dsp:spPr>
        <a:xfrm>
          <a:off x="8436998" y="378389"/>
          <a:ext cx="598194" cy="5981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0D1FD9-ADA2-4672-BFCE-E0613269F513}">
      <dsp:nvSpPr>
        <dsp:cNvPr id="0" name=""/>
        <dsp:cNvSpPr/>
      </dsp:nvSpPr>
      <dsp:spPr>
        <a:xfrm>
          <a:off x="9472788"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schema drift support</a:t>
          </a:r>
        </a:p>
      </dsp:txBody>
      <dsp:txXfrm>
        <a:off x="9472788" y="161801"/>
        <a:ext cx="2431085" cy="1031369"/>
      </dsp:txXfrm>
    </dsp:sp>
    <dsp:sp modelId="{AA427A13-E309-474D-908E-E0B3F35C4D13}">
      <dsp:nvSpPr>
        <dsp:cNvPr id="0" name=""/>
        <dsp:cNvSpPr/>
      </dsp:nvSpPr>
      <dsp:spPr>
        <a:xfrm>
          <a:off x="6288"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6189B64-1C0B-47F2-AF00-DF4742BFBA15}">
      <dsp:nvSpPr>
        <dsp:cNvPr id="0" name=""/>
        <dsp:cNvSpPr/>
      </dsp:nvSpPr>
      <dsp:spPr>
        <a:xfrm>
          <a:off x="222876" y="2290078"/>
          <a:ext cx="598194" cy="5981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C1E2FB9-9B4A-4016-883F-5BA7FA8B95EF}">
      <dsp:nvSpPr>
        <dsp:cNvPr id="0" name=""/>
        <dsp:cNvSpPr/>
      </dsp:nvSpPr>
      <dsp:spPr>
        <a:xfrm>
          <a:off x="1258666"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file handling (move files after read, write files to file names described in rows etc)</a:t>
          </a:r>
        </a:p>
      </dsp:txBody>
      <dsp:txXfrm>
        <a:off x="1258666" y="2073490"/>
        <a:ext cx="2431085" cy="1031369"/>
      </dsp:txXfrm>
    </dsp:sp>
    <dsp:sp modelId="{9606C723-3476-48FA-9509-260E98D77033}">
      <dsp:nvSpPr>
        <dsp:cNvPr id="0" name=""/>
        <dsp:cNvSpPr/>
      </dsp:nvSpPr>
      <dsp:spPr>
        <a:xfrm>
          <a:off x="4113350"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4C6537B-C84B-4E7F-80C7-3605B8BE0875}">
      <dsp:nvSpPr>
        <dsp:cNvPr id="0" name=""/>
        <dsp:cNvSpPr/>
      </dsp:nvSpPr>
      <dsp:spPr>
        <a:xfrm>
          <a:off x="4329937" y="2290078"/>
          <a:ext cx="598194" cy="5981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23804C-3941-4C18-86C1-50BDB865CFD8}">
      <dsp:nvSpPr>
        <dsp:cNvPr id="0" name=""/>
        <dsp:cNvSpPr/>
      </dsp:nvSpPr>
      <dsp:spPr>
        <a:xfrm>
          <a:off x="5365727"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New inventory of functions (for e.g Hash functions for row comparison)</a:t>
          </a:r>
        </a:p>
      </dsp:txBody>
      <dsp:txXfrm>
        <a:off x="5365727" y="2073490"/>
        <a:ext cx="2431085" cy="1031369"/>
      </dsp:txXfrm>
    </dsp:sp>
    <dsp:sp modelId="{D3A050B0-D875-4449-8FCF-69249291952B}">
      <dsp:nvSpPr>
        <dsp:cNvPr id="0" name=""/>
        <dsp:cNvSpPr/>
      </dsp:nvSpPr>
      <dsp:spPr>
        <a:xfrm>
          <a:off x="8220411"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E830FBC-37D6-4EFC-8103-C7261A5D2698}">
      <dsp:nvSpPr>
        <dsp:cNvPr id="0" name=""/>
        <dsp:cNvSpPr/>
      </dsp:nvSpPr>
      <dsp:spPr>
        <a:xfrm>
          <a:off x="8436998" y="2290078"/>
          <a:ext cx="598194" cy="59819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31A2D5E-8678-4238-86EB-9FCC03B1074B}">
      <dsp:nvSpPr>
        <dsp:cNvPr id="0" name=""/>
        <dsp:cNvSpPr/>
      </dsp:nvSpPr>
      <dsp:spPr>
        <a:xfrm>
          <a:off x="9472788"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Commonly used ETL patterns(Sequence generator/Lookup transformation/SCD…)</a:t>
          </a:r>
        </a:p>
      </dsp:txBody>
      <dsp:txXfrm>
        <a:off x="9472788" y="2073490"/>
        <a:ext cx="2431085" cy="1031369"/>
      </dsp:txXfrm>
    </dsp:sp>
    <dsp:sp modelId="{E4C96D0C-6E9B-4F6B-9C62-12B265A0CC4D}">
      <dsp:nvSpPr>
        <dsp:cNvPr id="0" name=""/>
        <dsp:cNvSpPr/>
      </dsp:nvSpPr>
      <dsp:spPr>
        <a:xfrm>
          <a:off x="6288"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6464C61-AA9E-490D-B5AE-5D0112D7FD84}">
      <dsp:nvSpPr>
        <dsp:cNvPr id="0" name=""/>
        <dsp:cNvSpPr/>
      </dsp:nvSpPr>
      <dsp:spPr>
        <a:xfrm>
          <a:off x="222876" y="4201767"/>
          <a:ext cx="598194" cy="59819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7601EEC-2060-460B-A8A6-D692120DDE7E}">
      <dsp:nvSpPr>
        <dsp:cNvPr id="0" name=""/>
        <dsp:cNvSpPr/>
      </dsp:nvSpPr>
      <dsp:spPr>
        <a:xfrm>
          <a:off x="1258666"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Data lineage – Capturing sink column lineage &amp; impact analysis(invaluable if this is for enterprise deployment)</a:t>
          </a:r>
        </a:p>
      </dsp:txBody>
      <dsp:txXfrm>
        <a:off x="1258666" y="3985179"/>
        <a:ext cx="2431085" cy="1031369"/>
      </dsp:txXfrm>
    </dsp:sp>
    <dsp:sp modelId="{68AB75F4-8668-48FF-9070-686F86C2DBFF}">
      <dsp:nvSpPr>
        <dsp:cNvPr id="0" name=""/>
        <dsp:cNvSpPr/>
      </dsp:nvSpPr>
      <dsp:spPr>
        <a:xfrm>
          <a:off x="4113350"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59B6AB2-03D4-48A8-B649-AA6947A16D01}">
      <dsp:nvSpPr>
        <dsp:cNvPr id="0" name=""/>
        <dsp:cNvSpPr/>
      </dsp:nvSpPr>
      <dsp:spPr>
        <a:xfrm>
          <a:off x="4329937" y="4201767"/>
          <a:ext cx="598194" cy="598194"/>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DC3DD7A-B96E-460B-A86C-FDA5F5C018C1}">
      <dsp:nvSpPr>
        <dsp:cNvPr id="0" name=""/>
        <dsp:cNvSpPr/>
      </dsp:nvSpPr>
      <dsp:spPr>
        <a:xfrm>
          <a:off x="5365727"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Implement commonly used ETL patterns as templates(SCD Type1, Type2, Data Vault)</a:t>
          </a:r>
        </a:p>
      </dsp:txBody>
      <dsp:txXfrm>
        <a:off x="5365727" y="3985179"/>
        <a:ext cx="2431085" cy="103136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8/18/2020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azure/data-factory/connector-azure-sql-data-warehouse#polybase-troubleshooting"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8/18/2020 3:37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14</a:t>
            </a:fld>
            <a:endParaRPr lang="en-US"/>
          </a:p>
        </p:txBody>
      </p:sp>
    </p:spTree>
    <p:extLst>
      <p:ext uri="{BB962C8B-B14F-4D97-AF65-F5344CB8AC3E}">
        <p14:creationId xmlns:p14="http://schemas.microsoft.com/office/powerpoint/2010/main" val="1021667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17</a:t>
            </a:fld>
            <a:endParaRPr lang="en-US"/>
          </a:p>
        </p:txBody>
      </p:sp>
    </p:spTree>
    <p:extLst>
      <p:ext uri="{BB962C8B-B14F-4D97-AF65-F5344CB8AC3E}">
        <p14:creationId xmlns:p14="http://schemas.microsoft.com/office/powerpoint/2010/main" val="3689205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formatting</a:t>
            </a:r>
          </a:p>
        </p:txBody>
      </p:sp>
      <p:sp>
        <p:nvSpPr>
          <p:cNvPr id="4" name="Slide Number Placeholder 3"/>
          <p:cNvSpPr>
            <a:spLocks noGrp="1"/>
          </p:cNvSpPr>
          <p:nvPr>
            <p:ph type="sldNum" sz="quarter" idx="5"/>
          </p:nvPr>
        </p:nvSpPr>
        <p:spPr/>
        <p:txBody>
          <a:bodyPr/>
          <a:lstStyle/>
          <a:p>
            <a:fld id="{67E65352-95B5-4433-84FB-24BF035F4B44}" type="slidenum">
              <a:rPr lang="en-US" smtClean="0"/>
              <a:t>20</a:t>
            </a:fld>
            <a:endParaRPr lang="en-US"/>
          </a:p>
        </p:txBody>
      </p:sp>
    </p:spTree>
    <p:extLst>
      <p:ext uri="{BB962C8B-B14F-4D97-AF65-F5344CB8AC3E}">
        <p14:creationId xmlns:p14="http://schemas.microsoft.com/office/powerpoint/2010/main" val="635200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8/18/2020 3:38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8/18/2020 3:38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4056376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specific approach would you say is the most efficient way for moving flat file data from the ingest storage locations to the data lake?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Follow the pattern of landing data in the data lake first, then ingest from the flat files into relational tables within the data warehouse. Then create pipelines that extract the source data and store in Azure Data Lake Store Gen2 as Parquet files.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storage service would you recommend to use?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5"/>
          </p:nvPr>
        </p:nvSpPr>
        <p:spPr/>
        <p:txBody>
          <a:bodyPr/>
          <a:lstStyle/>
          <a:p>
            <a:fld id="{0998D5BB-B127-481F-BC0A-2F77C576BB34}" type="slidenum">
              <a:rPr lang="en-US" smtClean="0"/>
              <a:t>29</a:t>
            </a:fld>
            <a:endParaRPr lang="en-US"/>
          </a:p>
        </p:txBody>
      </p:sp>
    </p:spTree>
    <p:extLst>
      <p:ext uri="{BB962C8B-B14F-4D97-AF65-F5344CB8AC3E}">
        <p14:creationId xmlns:p14="http://schemas.microsoft.com/office/powerpoint/2010/main" val="9554166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How would you recommend to structure the folder to manage the data at the various levels of refinement?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In ADLS, it is a best practice to have a dedicated Storage Account for production, and a separate Storage Account for dev and test workloads. This will ensure that dev or test workloads never interfere with production.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One common folder structure is to organize the data in separate folders by degree of refinement. For example a bronze folder contains the raw data, silver contains the cleaned, prepared and integrated data and gold contains data ready to support analytics, which might include final refinements such as pre-computed aggregates.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30</a:t>
            </a:fld>
            <a:endParaRPr lang="en-US"/>
          </a:p>
        </p:txBody>
      </p:sp>
    </p:spTree>
    <p:extLst>
      <p:ext uri="{BB962C8B-B14F-4D97-AF65-F5344CB8AC3E}">
        <p14:creationId xmlns:p14="http://schemas.microsoft.com/office/powerpoint/2010/main" val="2379093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When it comes to ingesting raw data in batch from new data sources, what data formats are supported by Synapse?</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CSV, Parquet, ORC, JSON</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How do you ingest streaming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Collect messages in Event Hub or IoT Hub and process them with Stream Analytics.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Azure offers purpose-built stream ingestion services such as Azure Kafka and Azure Event Hubs that are robust, proven and performant.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(Preview) Azure Synapse will also support native stream ingestion through integration with Azure Stream Analytics.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Segoe UI Light" pitchFamily="34" charset="0"/>
                <a:ea typeface="+mn-ea"/>
                <a:cs typeface="+mn-cs"/>
              </a:rPr>
              <a:t>When it comes to storing refined versions of the data for possible querying, what data format would you recommend they use? Why?</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Parquet. There is industry alignment around the Parquet format for sharing data at the storage layer (e.g., across Hadoop, Databricks, and SQL engine scenarios). Parquet is a high-performance, column oriented format optimized for big data scenarios.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34</a:t>
            </a:fld>
            <a:endParaRPr lang="en-US"/>
          </a:p>
        </p:txBody>
      </p:sp>
    </p:spTree>
    <p:extLst>
      <p:ext uri="{BB962C8B-B14F-4D97-AF65-F5344CB8AC3E}">
        <p14:creationId xmlns:p14="http://schemas.microsoft.com/office/powerpoint/2010/main" val="2912645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https://docs.microsoft.com/en-us/azure/data-factory/connector-azure-sql-data-warehouse#polybase-troubleshooting</a:t>
            </a:r>
            <a:r>
              <a:rPr lang="en-US" dirty="0"/>
              <a:t> &lt;- a good resource to share out as well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8/18/2020 3:38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306268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What should you use for the fastest loading of staging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columnstore table.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37</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20043F-F5FF-42D7-9B10-EBEDCB5999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0598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Segoe UI Light" pitchFamily="34" charset="0"/>
                <a:ea typeface="+mn-ea"/>
                <a:cs typeface="+mn-cs"/>
              </a:rPr>
              <a:t>How should you configure table distribution for tables created from the raw input that might be useful, or tables used for staging?</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round-robin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using the round-robin distribution for your table in the following scenarios:</a:t>
            </a:r>
          </a:p>
          <a:p>
            <a:pPr lvl="2"/>
            <a:r>
              <a:rPr lang="en-US" sz="1200" b="0" i="0" u="none" strike="noStrike" kern="1200">
                <a:solidFill>
                  <a:schemeClr val="tx1"/>
                </a:solidFill>
                <a:effectLst/>
                <a:latin typeface="Segoe UI Light" pitchFamily="34" charset="0"/>
                <a:ea typeface="+mn-ea"/>
                <a:cs typeface="+mn-cs"/>
              </a:rPr>
              <a:t>When getting started as a simple starting point since it is the default</a:t>
            </a:r>
          </a:p>
          <a:p>
            <a:pPr lvl="2"/>
            <a:r>
              <a:rPr lang="en-US" sz="1200" b="0" i="0" u="none" strike="noStrike" kern="1200">
                <a:solidFill>
                  <a:schemeClr val="tx1"/>
                </a:solidFill>
                <a:effectLst/>
                <a:latin typeface="Segoe UI Light" pitchFamily="34" charset="0"/>
                <a:ea typeface="+mn-ea"/>
                <a:cs typeface="+mn-cs"/>
              </a:rPr>
              <a:t>If there is no obvious joining key</a:t>
            </a:r>
          </a:p>
          <a:p>
            <a:pPr lvl="2"/>
            <a:r>
              <a:rPr lang="en-US" sz="1200" b="0" i="0" u="none" strike="noStrike" kern="1200">
                <a:solidFill>
                  <a:schemeClr val="tx1"/>
                </a:solidFill>
                <a:effectLst/>
                <a:latin typeface="Segoe UI Light" pitchFamily="34" charset="0"/>
                <a:ea typeface="+mn-ea"/>
                <a:cs typeface="+mn-cs"/>
              </a:rPr>
              <a:t>If there is not good candidate column for hash distributing the table</a:t>
            </a:r>
          </a:p>
          <a:p>
            <a:pPr lvl="2"/>
            <a:r>
              <a:rPr lang="en-US" sz="1200" b="0" i="0" u="none" strike="noStrike" kern="1200">
                <a:solidFill>
                  <a:schemeClr val="tx1"/>
                </a:solidFill>
                <a:effectLst/>
                <a:latin typeface="Segoe UI Light" pitchFamily="34" charset="0"/>
                <a:ea typeface="+mn-ea"/>
                <a:cs typeface="+mn-cs"/>
              </a:rPr>
              <a:t>If the table does not share a common join key with other tables</a:t>
            </a:r>
          </a:p>
          <a:p>
            <a:pPr lvl="2"/>
            <a:r>
              <a:rPr lang="en-US" sz="1200" b="0" i="0" u="none" strike="noStrike" kern="1200">
                <a:solidFill>
                  <a:schemeClr val="tx1"/>
                </a:solidFill>
                <a:effectLst/>
                <a:latin typeface="Segoe UI Light" pitchFamily="34" charset="0"/>
                <a:ea typeface="+mn-ea"/>
                <a:cs typeface="+mn-cs"/>
              </a:rPr>
              <a:t>If the join is less significant than other joins in the query</a:t>
            </a:r>
          </a:p>
          <a:p>
            <a:pPr lvl="2"/>
            <a:r>
              <a:rPr lang="en-US" sz="1200" b="0" i="0" u="none" strike="noStrike" kern="1200">
                <a:solidFill>
                  <a:schemeClr val="tx1"/>
                </a:solidFill>
                <a:effectLst/>
                <a:latin typeface="Segoe UI Light" pitchFamily="34" charset="0"/>
                <a:ea typeface="+mn-ea"/>
                <a:cs typeface="+mn-cs"/>
              </a:rPr>
              <a:t>When the table is a temporary staging table</a:t>
            </a:r>
          </a:p>
          <a:p>
            <a:pPr lvl="2"/>
            <a:endParaRPr lang="en-US" sz="1200" b="0" i="0" u="none" strike="noStrike" kern="1200">
              <a:solidFill>
                <a:schemeClr val="tx1"/>
              </a:solidFill>
              <a:effectLst/>
              <a:latin typeface="Segoe UI Light" pitchFamily="34" charset="0"/>
              <a:ea typeface="+mn-ea"/>
              <a:cs typeface="+mn-cs"/>
            </a:endParaRPr>
          </a:p>
          <a:p>
            <a:endParaRPr lang="en-US" sz="1200" b="0" i="0" u="none" strike="noStrike"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38</a:t>
            </a:fld>
            <a:endParaRPr lang="en-US"/>
          </a:p>
        </p:txBody>
      </p:sp>
    </p:spTree>
    <p:extLst>
      <p:ext uri="{BB962C8B-B14F-4D97-AF65-F5344CB8AC3E}">
        <p14:creationId xmlns:p14="http://schemas.microsoft.com/office/powerpoint/2010/main" val="5700611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8/18/2020 3:38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41588169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 only Polybase requires CONTROL permission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8/18/2020 3:38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11190250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8/18/2020 3:38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8/18/2020 3:38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48</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8/18/2020 3:38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52</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8/18/2020 3:38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8/18/2020 3:38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579382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58</a:t>
            </a:fld>
            <a:endParaRPr lang="en-US"/>
          </a:p>
        </p:txBody>
      </p:sp>
    </p:spTree>
    <p:extLst>
      <p:ext uri="{BB962C8B-B14F-4D97-AF65-F5344CB8AC3E}">
        <p14:creationId xmlns:p14="http://schemas.microsoft.com/office/powerpoint/2010/main" val="28810683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62</a:t>
            </a:fld>
            <a:endParaRPr lang="en-US"/>
          </a:p>
        </p:txBody>
      </p:sp>
    </p:spTree>
    <p:extLst>
      <p:ext uri="{BB962C8B-B14F-4D97-AF65-F5344CB8AC3E}">
        <p14:creationId xmlns:p14="http://schemas.microsoft.com/office/powerpoint/2010/main" val="35253336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00" b="1" dirty="0">
                <a:solidFill>
                  <a:schemeClr val="tx2"/>
                </a:solidFill>
              </a:rPr>
              <a:t>Important Points:</a:t>
            </a:r>
          </a:p>
          <a:p>
            <a:pPr algn="l"/>
            <a:r>
              <a:rPr lang="en-US" sz="900" dirty="0">
                <a:solidFill>
                  <a:schemeClr val="tx2"/>
                </a:solidFill>
              </a:rPr>
              <a:t>No need to pre-create the table in the SQL Pool to write to, it will be created if it does not exist.</a:t>
            </a:r>
          </a:p>
          <a:p>
            <a:pPr algn="l"/>
            <a:endParaRPr lang="en-US" sz="900" dirty="0">
              <a:solidFill>
                <a:schemeClr val="tx2"/>
              </a:solidFill>
            </a:endParaRPr>
          </a:p>
          <a:p>
            <a:pPr algn="l"/>
            <a:r>
              <a:rPr lang="en-US" sz="900" dirty="0" err="1">
                <a:solidFill>
                  <a:schemeClr val="tx2"/>
                </a:solidFill>
              </a:rPr>
              <a:t>sqlanalytics</a:t>
            </a:r>
            <a:r>
              <a:rPr lang="en-US" sz="900" dirty="0">
                <a:solidFill>
                  <a:schemeClr val="tx2"/>
                </a:solidFill>
              </a:rPr>
              <a:t> only works in Scala language cells. </a:t>
            </a:r>
          </a:p>
          <a:p>
            <a:pPr algn="l"/>
            <a:endParaRPr lang="en-US" sz="900" dirty="0">
              <a:solidFill>
                <a:schemeClr val="tx2"/>
              </a:solidFill>
            </a:endParaRPr>
          </a:p>
          <a:p>
            <a:pPr algn="l"/>
            <a:r>
              <a:rPr lang="en-US" sz="900" dirty="0">
                <a:solidFill>
                  <a:schemeClr val="tx2"/>
                </a:solidFill>
              </a:rPr>
              <a:t>To read with other languages like Python, use Spark to register a temporary view and then query the view using </a:t>
            </a:r>
            <a:r>
              <a:rPr lang="en-US" sz="900" dirty="0" err="1">
                <a:solidFill>
                  <a:schemeClr val="tx2"/>
                </a:solidFill>
              </a:rPr>
              <a:t>Spark.SQL</a:t>
            </a:r>
            <a:r>
              <a:rPr lang="en-US" sz="900" dirty="0">
                <a:solidFill>
                  <a:schemeClr val="tx2"/>
                </a:solidFill>
              </a:rPr>
              <a:t>(“select * from </a:t>
            </a:r>
            <a:r>
              <a:rPr lang="en-US" sz="900" dirty="0" err="1">
                <a:solidFill>
                  <a:schemeClr val="tx2"/>
                </a:solidFill>
              </a:rPr>
              <a:t>viewname</a:t>
            </a:r>
            <a:r>
              <a:rPr lang="en-US" sz="900" dirty="0">
                <a:solidFill>
                  <a:schemeClr val="tx2"/>
                </a:solidFill>
              </a:rPr>
              <a:t>”)</a:t>
            </a:r>
          </a:p>
          <a:p>
            <a:pPr algn="l"/>
            <a:endParaRPr lang="en-US" sz="900" dirty="0">
              <a:solidFill>
                <a:schemeClr val="tx2"/>
              </a:solidFill>
            </a:endParaRPr>
          </a:p>
          <a:p>
            <a:pPr algn="l"/>
            <a:r>
              <a:rPr lang="en-US" sz="900" dirty="0">
                <a:solidFill>
                  <a:schemeClr val="tx2"/>
                </a:solidFill>
              </a:rPr>
              <a:t>To write with other languages, create a view for table you want write, then query from that view in Scala. Then write.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6C99BD-48BF-084D-840E-D23CBF9433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46695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1,048,576 – this is why we recommend at least 60 million rows for a CCI table.  Azure Synapse automatically distributes data into 60 distribution, and each distribution needs at least 1 million rows for good rowgroup compression (or each partition, if your table </a:t>
            </a:r>
            <a:r>
              <a:rPr lang="en-US"/>
              <a:t>is partitioned).</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8/18/2020 3:38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88</a:t>
            </a:fld>
            <a:endParaRPr lang="en-US"/>
          </a:p>
        </p:txBody>
      </p:sp>
    </p:spTree>
    <p:extLst>
      <p:ext uri="{BB962C8B-B14F-4D97-AF65-F5344CB8AC3E}">
        <p14:creationId xmlns:p14="http://schemas.microsoft.com/office/powerpoint/2010/main" val="20750984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8/18/2020 3:38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8/18/2020 3:38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91</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8/18/2020 3:38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8/18/2020 3:37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8/18/2020 3:37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8/18/2020 3:37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439160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10</a:t>
            </a:fld>
            <a:endParaRPr lang="en-US"/>
          </a:p>
        </p:txBody>
      </p:sp>
    </p:spTree>
    <p:extLst>
      <p:ext uri="{BB962C8B-B14F-4D97-AF65-F5344CB8AC3E}">
        <p14:creationId xmlns:p14="http://schemas.microsoft.com/office/powerpoint/2010/main" val="40922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8/18/2020 3:37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4068431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 to explain and why needed</a:t>
            </a:r>
          </a:p>
          <a:p>
            <a:r>
              <a:rPr lang="en-US"/>
              <a:t>Check with Gaurav</a:t>
            </a:r>
          </a:p>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13</a:t>
            </a:fld>
            <a:endParaRPr lang="en-US"/>
          </a:p>
        </p:txBody>
      </p:sp>
    </p:spTree>
    <p:extLst>
      <p:ext uri="{BB962C8B-B14F-4D97-AF65-F5344CB8AC3E}">
        <p14:creationId xmlns:p14="http://schemas.microsoft.com/office/powerpoint/2010/main" val="15149743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1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605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388986713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8/18/2020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3624872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heme" Target="../theme/theme3.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emf"/><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ags" Target="../tags/tag8.xml"/><Relationship Id="rId8" Type="http://schemas.openxmlformats.org/officeDocument/2006/relationships/slideLayout" Target="../slideLayouts/slideLayout37.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0" Type="http://schemas.openxmlformats.org/officeDocument/2006/relationships/slideLayout" Target="../slideLayouts/slideLayout49.xml"/><Relationship Id="rId41"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5"/>
          <a:stretch>
            <a:fillRect/>
          </a:stretch>
        </p:blipFill>
        <p:spPr>
          <a:xfrm rot="5400000">
            <a:off x="9208748" y="2991033"/>
            <a:ext cx="6858623" cy="876557"/>
          </a:xfrm>
          <a:prstGeom prst="rect">
            <a:avLst/>
          </a:prstGeom>
        </p:spPr>
      </p:pic>
    </p:spTree>
    <p:custDataLst>
      <p:tags r:id="rId43"/>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29" r:id="rId38"/>
    <p:sldLayoutId id="2147483730" r:id="rId39"/>
    <p:sldLayoutId id="2147483731" r:id="rId40"/>
    <p:sldLayoutId id="2147483732" r:id="rId41"/>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microsoft.com/office/2018/10/relationships/comments" Target="../comments/modernComment_2E9D_A59D6B6B.xml"/><Relationship Id="rId2" Type="http://schemas.openxmlformats.org/officeDocument/2006/relationships/notesSlide" Target="../notesSlides/notesSlide7.xml"/><Relationship Id="rId1" Type="http://schemas.openxmlformats.org/officeDocument/2006/relationships/slideLayout" Target="../slideLayouts/slideLayout66.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6.xml"/><Relationship Id="rId6" Type="http://schemas.microsoft.com/office/2018/10/relationships/comments" Target="../comments/modernComment_2736_BBA8D8A4.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66.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66.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notesSlide" Target="../notesSlides/notesSlide10.xml"/><Relationship Id="rId16" Type="http://schemas.openxmlformats.org/officeDocument/2006/relationships/image" Target="../media/image47.svg"/><Relationship Id="rId1" Type="http://schemas.openxmlformats.org/officeDocument/2006/relationships/slideLayout" Target="../slideLayouts/slideLayout66.xml"/><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 Id="rId14" Type="http://schemas.openxmlformats.org/officeDocument/2006/relationships/image" Target="../media/image45.sv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3" Type="http://schemas.microsoft.com/office/2018/10/relationships/comments" Target="../comments/modernComment_7BBF5733_8C304612.xml"/><Relationship Id="rId2" Type="http://schemas.openxmlformats.org/officeDocument/2006/relationships/image" Target="../media/image50.png"/><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8" Type="http://schemas.microsoft.com/office/2018/10/relationships/comments" Target="../comments/modernComment_112B_99D4436F.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6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6.xml"/><Relationship Id="rId4" Type="http://schemas.microsoft.com/office/2018/10/relationships/comments" Target="../comments/modernComment_2E8D_41DAD3E3.xml"/></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6.xml"/><Relationship Id="rId4" Type="http://schemas.microsoft.com/office/2018/10/relationships/comments" Target="../comments/modernComment_7BBF5771_AFDB232A.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microsoft.com/office/2018/10/relationships/comments" Target="../comments/modernComment_2E9B_72D39CC8.xml"/><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9.xml"/></Relationships>
</file>

<file path=ppt/slides/_rels/slide25.xml.rels><?xml version="1.0" encoding="UTF-8" standalone="yes"?>
<Relationships xmlns="http://schemas.openxmlformats.org/package/2006/relationships"><Relationship Id="rId2" Type="http://schemas.microsoft.com/office/2018/10/relationships/comments" Target="../comments/modernComment_275D_92CE42DF.xml"/><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2" Type="http://schemas.microsoft.com/office/2018/10/relationships/comments" Target="../comments/modernComment_7BBF59BF_0.xml"/><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68.xml"/><Relationship Id="rId5" Type="http://schemas.openxmlformats.org/officeDocument/2006/relationships/image" Target="../media/image74.svg"/><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6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3.xml.rels><?xml version="1.0" encoding="UTF-8" standalone="yes"?>
<Relationships xmlns="http://schemas.openxmlformats.org/package/2006/relationships"><Relationship Id="rId8" Type="http://schemas.openxmlformats.org/officeDocument/2006/relationships/image" Target="../media/image81.png"/><Relationship Id="rId13" Type="http://schemas.microsoft.com/office/2018/10/relationships/comments" Target="../comments/modernComment_2E9E_B021CD24.xml"/><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4.svg"/><Relationship Id="rId2" Type="http://schemas.openxmlformats.org/officeDocument/2006/relationships/image" Target="../media/image75.png"/><Relationship Id="rId1" Type="http://schemas.openxmlformats.org/officeDocument/2006/relationships/slideLayout" Target="../slideLayouts/slideLayout56.xml"/><Relationship Id="rId6" Type="http://schemas.openxmlformats.org/officeDocument/2006/relationships/image" Target="../media/image79.png"/><Relationship Id="rId11" Type="http://schemas.openxmlformats.org/officeDocument/2006/relationships/image" Target="../media/image38.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svg"/><Relationship Id="rId9" Type="http://schemas.openxmlformats.org/officeDocument/2006/relationships/image" Target="../media/image82.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4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24.xml"/><Relationship Id="rId1" Type="http://schemas.openxmlformats.org/officeDocument/2006/relationships/slideLayout" Target="../slideLayouts/slideLayout4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7.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svg"/><Relationship Id="rId2" Type="http://schemas.openxmlformats.org/officeDocument/2006/relationships/image" Target="../media/image86.png"/><Relationship Id="rId1" Type="http://schemas.openxmlformats.org/officeDocument/2006/relationships/slideLayout" Target="../slideLayouts/slideLayout48.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5" Type="http://schemas.openxmlformats.org/officeDocument/2006/relationships/hyperlink" Target="https://github.com/solliancenet/data-ai-technical-bootcamp/blob/master/day-01/activity01-data-lake-design-and-security-considerations.md" TargetMode="External"/><Relationship Id="rId10" Type="http://schemas.openxmlformats.org/officeDocument/2006/relationships/image" Target="../media/image94.sv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svg"/></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65.xml"/></Relationships>
</file>

<file path=ppt/slides/_rels/slide4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26.xml"/><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1.xml.rels><?xml version="1.0" encoding="UTF-8" standalone="yes"?>
<Relationships xmlns="http://schemas.openxmlformats.org/package/2006/relationships"><Relationship Id="rId8" Type="http://schemas.openxmlformats.org/officeDocument/2006/relationships/image" Target="../media/image94.svg"/><Relationship Id="rId13" Type="http://schemas.openxmlformats.org/officeDocument/2006/relationships/image" Target="../media/image100.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svg"/><Relationship Id="rId2" Type="http://schemas.openxmlformats.org/officeDocument/2006/relationships/image" Target="../media/image88.png"/><Relationship Id="rId1" Type="http://schemas.openxmlformats.org/officeDocument/2006/relationships/slideLayout" Target="../slideLayouts/slideLayout48.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5" Type="http://schemas.openxmlformats.org/officeDocument/2006/relationships/image" Target="../media/image102.png"/><Relationship Id="rId10" Type="http://schemas.openxmlformats.org/officeDocument/2006/relationships/image" Target="../media/image96.svg"/><Relationship Id="rId4" Type="http://schemas.openxmlformats.org/officeDocument/2006/relationships/image" Target="../media/image90.png"/><Relationship Id="rId9" Type="http://schemas.openxmlformats.org/officeDocument/2006/relationships/image" Target="../media/image95.png"/><Relationship Id="rId14" Type="http://schemas.openxmlformats.org/officeDocument/2006/relationships/image" Target="../media/image101.png"/></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65.xml"/><Relationship Id="rId4" Type="http://schemas.openxmlformats.org/officeDocument/2006/relationships/image" Target="../media/image103.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30.xml"/><Relationship Id="rId1" Type="http://schemas.openxmlformats.org/officeDocument/2006/relationships/slideLayout" Target="../slideLayouts/slideLayout66.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6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66.xml"/><Relationship Id="rId4" Type="http://schemas.openxmlformats.org/officeDocument/2006/relationships/image" Target="../media/image113.png"/></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66.xml"/><Relationship Id="rId4" Type="http://schemas.openxmlformats.org/officeDocument/2006/relationships/image" Target="../media/image29.png"/></Relationships>
</file>

<file path=ppt/slides/_rels/slide6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1.xml"/><Relationship Id="rId1" Type="http://schemas.openxmlformats.org/officeDocument/2006/relationships/slideLayout" Target="../slideLayouts/slideLayout66.xml"/><Relationship Id="rId4" Type="http://schemas.openxmlformats.org/officeDocument/2006/relationships/image" Target="../media/image11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jpeg"/><Relationship Id="rId1" Type="http://schemas.openxmlformats.org/officeDocument/2006/relationships/slideLayout" Target="../slideLayouts/slideLayout66.xml"/><Relationship Id="rId6" Type="http://schemas.openxmlformats.org/officeDocument/2006/relationships/image" Target="../media/image120.png"/><Relationship Id="rId5" Type="http://schemas.openxmlformats.org/officeDocument/2006/relationships/image" Target="../media/image119.jpeg"/><Relationship Id="rId4" Type="http://schemas.openxmlformats.org/officeDocument/2006/relationships/image" Target="../media/image118.png"/></Relationships>
</file>

<file path=ppt/slides/_rels/slide6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66.xml"/><Relationship Id="rId4" Type="http://schemas.microsoft.com/office/2018/10/relationships/comments" Target="../comments/modernComment_2E97_149A884B.xml"/></Relationships>
</file>

<file path=ppt/slides/_rels/slide7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6.xml"/></Relationships>
</file>

<file path=ppt/slides/_rels/slide7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66.xml"/></Relationships>
</file>

<file path=ppt/slides/_rels/slide7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6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2.xml"/></Relationships>
</file>

<file path=ppt/slides/_rels/slide7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66.xml"/></Relationships>
</file>

<file path=ppt/slides/_rels/slide7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66.xml"/></Relationships>
</file>

<file path=ppt/slides/_rels/slide7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8.xml"/></Relationships>
</file>

<file path=ppt/slides/_rels/slide89.xml.rels><?xml version="1.0" encoding="UTF-8" standalone="yes"?>
<Relationships xmlns="http://schemas.openxmlformats.org/package/2006/relationships"><Relationship Id="rId8" Type="http://schemas.openxmlformats.org/officeDocument/2006/relationships/image" Target="../media/image81.png"/><Relationship Id="rId13" Type="http://schemas.microsoft.com/office/2018/10/relationships/comments" Target="../comments/modernComment_7BBF5B28_AC754833.xml"/><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4.svg"/><Relationship Id="rId2" Type="http://schemas.openxmlformats.org/officeDocument/2006/relationships/image" Target="../media/image75.png"/><Relationship Id="rId1" Type="http://schemas.openxmlformats.org/officeDocument/2006/relationships/slideLayout" Target="../slideLayouts/slideLayout56.xml"/><Relationship Id="rId6" Type="http://schemas.openxmlformats.org/officeDocument/2006/relationships/image" Target="../media/image79.png"/><Relationship Id="rId11" Type="http://schemas.openxmlformats.org/officeDocument/2006/relationships/image" Target="../media/image38.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svg"/><Relationship Id="rId9" Type="http://schemas.openxmlformats.org/officeDocument/2006/relationships/image" Target="../media/image82.png"/></Relationships>
</file>

<file path=ppt/slides/_rels/slide9.xml.rels><?xml version="1.0" encoding="UTF-8" standalone="yes"?>
<Relationships xmlns="http://schemas.openxmlformats.org/package/2006/relationships"><Relationship Id="rId2" Type="http://schemas.microsoft.com/office/2018/10/relationships/comments" Target="../comments/modernComment_7BBF59B8_607F2A64.xml"/><Relationship Id="rId1" Type="http://schemas.openxmlformats.org/officeDocument/2006/relationships/slideLayout" Target="../slideLayouts/slideLayout52.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9.xml"/><Relationship Id="rId1" Type="http://schemas.openxmlformats.org/officeDocument/2006/relationships/tags" Target="../tags/tag50.xml"/></Relationships>
</file>

<file path=ppt/slides/_rels/slide91.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35.xml"/><Relationship Id="rId1" Type="http://schemas.openxmlformats.org/officeDocument/2006/relationships/slideLayout" Target="../slideLayouts/slideLayout47.xml"/></Relationships>
</file>

<file path=ppt/slides/_rels/slide9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hyperlink" Target="http://www.menti.com/" TargetMode="External"/><Relationship Id="rId1" Type="http://schemas.openxmlformats.org/officeDocument/2006/relationships/slideLayout" Target="../slideLayouts/slideLayout36.xml"/></Relationships>
</file>

<file path=ppt/slides/_rels/slide93.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6.xml"/><Relationship Id="rId1" Type="http://schemas.openxmlformats.org/officeDocument/2006/relationships/slideLayout" Target="../slideLayouts/slideLayout47.xml"/></Relationships>
</file>

<file path=ppt/slides/_rels/slide94.xml.rels><?xml version="1.0" encoding="UTF-8" standalone="yes"?>
<Relationships xmlns="http://schemas.openxmlformats.org/package/2006/relationships"><Relationship Id="rId8" Type="http://schemas.openxmlformats.org/officeDocument/2006/relationships/image" Target="../media/image94.svg"/><Relationship Id="rId13" Type="http://schemas.openxmlformats.org/officeDocument/2006/relationships/image" Target="../media/image100.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svg"/><Relationship Id="rId2" Type="http://schemas.openxmlformats.org/officeDocument/2006/relationships/image" Target="../media/image88.png"/><Relationship Id="rId1" Type="http://schemas.openxmlformats.org/officeDocument/2006/relationships/slideLayout" Target="../slideLayouts/slideLayout48.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5" Type="http://schemas.openxmlformats.org/officeDocument/2006/relationships/image" Target="../media/image102.png"/><Relationship Id="rId10" Type="http://schemas.openxmlformats.org/officeDocument/2006/relationships/image" Target="../media/image96.svg"/><Relationship Id="rId4" Type="http://schemas.openxmlformats.org/officeDocument/2006/relationships/image" Target="../media/image90.png"/><Relationship Id="rId9" Type="http://schemas.openxmlformats.org/officeDocument/2006/relationships/image" Target="../media/image95.png"/><Relationship Id="rId14" Type="http://schemas.openxmlformats.org/officeDocument/2006/relationships/image" Target="../media/image101.png"/></Relationships>
</file>

<file path=ppt/slides/_rels/slide9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56.xml"/></Relationships>
</file>

<file path=ppt/slides/_rels/slide9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hyperlink" Target="https://aka.ms/BC_EMEA_Day1" TargetMode="External"/><Relationship Id="rId1" Type="http://schemas.openxmlformats.org/officeDocument/2006/relationships/slideLayout" Target="../slideLayouts/slideLayout7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1</a:t>
            </a:r>
          </a:p>
        </p:txBody>
      </p:sp>
    </p:spTree>
    <p:custDataLst>
      <p:tags r:id="rId1"/>
    </p:custDataLst>
    <p:extLst>
      <p:ext uri="{BB962C8B-B14F-4D97-AF65-F5344CB8AC3E}">
        <p14:creationId xmlns:p14="http://schemas.microsoft.com/office/powerpoint/2010/main" val="405738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F410326-FB5F-4427-80FF-32F0142A3F97}"/>
              </a:ext>
            </a:extLst>
          </p:cNvPr>
          <p:cNvSpPr/>
          <p:nvPr/>
        </p:nvSpPr>
        <p:spPr bwMode="auto">
          <a:xfrm>
            <a:off x="9786332" y="5400857"/>
            <a:ext cx="1833589" cy="7815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B7ACDA2B-AD5F-4036-902D-46B290779B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65288" y="3781449"/>
            <a:ext cx="3205210" cy="3205210"/>
          </a:xfrm>
          <a:prstGeom prst="rect">
            <a:avLst/>
          </a:prstGeom>
          <a:effectLst/>
        </p:spPr>
      </p:pic>
      <p:sp>
        <p:nvSpPr>
          <p:cNvPr id="14" name="TextBox 13">
            <a:extLst>
              <a:ext uri="{FF2B5EF4-FFF2-40B4-BE49-F238E27FC236}">
                <a16:creationId xmlns:a16="http://schemas.microsoft.com/office/drawing/2014/main" id="{97C1A5A2-E19D-4E22-9B47-9BF642327AB8}"/>
              </a:ext>
            </a:extLst>
          </p:cNvPr>
          <p:cNvSpPr txBox="1"/>
          <p:nvPr/>
        </p:nvSpPr>
        <p:spPr>
          <a:xfrm>
            <a:off x="6859710" y="5750151"/>
            <a:ext cx="1031532" cy="153888"/>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Azure Services</a:t>
            </a:r>
          </a:p>
        </p:txBody>
      </p:sp>
      <p:cxnSp>
        <p:nvCxnSpPr>
          <p:cNvPr id="28" name="Straight Connector 27">
            <a:extLst>
              <a:ext uri="{FF2B5EF4-FFF2-40B4-BE49-F238E27FC236}">
                <a16:creationId xmlns:a16="http://schemas.microsoft.com/office/drawing/2014/main" id="{5911C991-3330-49F5-8851-1D0407E48B37}"/>
              </a:ext>
            </a:extLst>
          </p:cNvPr>
          <p:cNvCxnSpPr>
            <a:cxnSpLocks/>
          </p:cNvCxnSpPr>
          <p:nvPr/>
        </p:nvCxnSpPr>
        <p:spPr>
          <a:xfrm flipH="1">
            <a:off x="9866378" y="5753494"/>
            <a:ext cx="356330" cy="0"/>
          </a:xfrm>
          <a:prstGeom prst="line">
            <a:avLst/>
          </a:prstGeom>
          <a:ln w="12700">
            <a:solidFill>
              <a:schemeClr val="bg1">
                <a:lumMod val="50000"/>
              </a:schemeClr>
            </a:solidFill>
            <a:prstDash val="dash"/>
            <a:headEnd type="triangle" w="lg" len="sm"/>
            <a:tailEnd type="triangle" w="lg"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95F707D-757B-4D31-A4FC-5032F67A1F80}"/>
              </a:ext>
            </a:extLst>
          </p:cNvPr>
          <p:cNvCxnSpPr>
            <a:cxnSpLocks/>
          </p:cNvCxnSpPr>
          <p:nvPr/>
        </p:nvCxnSpPr>
        <p:spPr>
          <a:xfrm flipH="1">
            <a:off x="9870065" y="5978846"/>
            <a:ext cx="359464" cy="0"/>
          </a:xfrm>
          <a:prstGeom prst="line">
            <a:avLst/>
          </a:prstGeom>
          <a:ln w="12700">
            <a:solidFill>
              <a:schemeClr val="bg1">
                <a:lumMod val="50000"/>
              </a:schemeClr>
            </a:solidFill>
            <a:prstDash val="solid"/>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455D9C-9F5B-4A8C-AF41-880732305553}"/>
              </a:ext>
            </a:extLst>
          </p:cNvPr>
          <p:cNvSpPr txBox="1"/>
          <p:nvPr/>
        </p:nvSpPr>
        <p:spPr>
          <a:xfrm>
            <a:off x="10326755" y="5685589"/>
            <a:ext cx="1138024"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Command and Control</a:t>
            </a:r>
          </a:p>
        </p:txBody>
      </p:sp>
      <p:sp>
        <p:nvSpPr>
          <p:cNvPr id="31" name="TextBox 30">
            <a:extLst>
              <a:ext uri="{FF2B5EF4-FFF2-40B4-BE49-F238E27FC236}">
                <a16:creationId xmlns:a16="http://schemas.microsoft.com/office/drawing/2014/main" id="{D3C6BE7C-B581-4889-940E-EBC4318E4DEE}"/>
              </a:ext>
            </a:extLst>
          </p:cNvPr>
          <p:cNvSpPr txBox="1"/>
          <p:nvPr/>
        </p:nvSpPr>
        <p:spPr>
          <a:xfrm>
            <a:off x="9853121" y="5462051"/>
            <a:ext cx="686228" cy="123111"/>
          </a:xfrm>
          <a:prstGeom prst="rect">
            <a:avLst/>
          </a:prstGeom>
          <a:noFill/>
        </p:spPr>
        <p:txBody>
          <a:bodyPr wrap="square" lIns="0" tIns="0" rIns="0" bIns="0" rtlCol="0">
            <a:spAutoFit/>
          </a:bodyPr>
          <a:lstStyle/>
          <a:p>
            <a:r>
              <a:rPr lang="en-US" sz="800" b="1" spc="150">
                <a:solidFill>
                  <a:schemeClr val="bg1">
                    <a:lumMod val="50000"/>
                  </a:schemeClr>
                </a:solidFill>
                <a:latin typeface="Segoe UI Semibold" panose="020B0502040204020203" pitchFamily="34" charset="0"/>
                <a:cs typeface="Segoe UI Semibold" panose="020B0502040204020203" pitchFamily="34" charset="0"/>
              </a:rPr>
              <a:t>LEGEND</a:t>
            </a:r>
          </a:p>
        </p:txBody>
      </p:sp>
      <p:sp>
        <p:nvSpPr>
          <p:cNvPr id="32" name="TextBox 31">
            <a:extLst>
              <a:ext uri="{FF2B5EF4-FFF2-40B4-BE49-F238E27FC236}">
                <a16:creationId xmlns:a16="http://schemas.microsoft.com/office/drawing/2014/main" id="{B97E044C-4FCF-4E4F-89ED-C6150E40131E}"/>
              </a:ext>
            </a:extLst>
          </p:cNvPr>
          <p:cNvSpPr txBox="1"/>
          <p:nvPr/>
        </p:nvSpPr>
        <p:spPr>
          <a:xfrm>
            <a:off x="10337905" y="5910941"/>
            <a:ext cx="399683"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Data</a:t>
            </a:r>
          </a:p>
        </p:txBody>
      </p:sp>
      <p:sp>
        <p:nvSpPr>
          <p:cNvPr id="33" name="Title 1">
            <a:extLst>
              <a:ext uri="{FF2B5EF4-FFF2-40B4-BE49-F238E27FC236}">
                <a16:creationId xmlns:a16="http://schemas.microsoft.com/office/drawing/2014/main" id="{E98D83FB-BD23-46DD-AF68-3156AD99260B}"/>
              </a:ext>
            </a:extLst>
          </p:cNvPr>
          <p:cNvSpPr txBox="1">
            <a:spLocks/>
          </p:cNvSpPr>
          <p:nvPr/>
        </p:nvSpPr>
        <p:spPr>
          <a:xfrm>
            <a:off x="421467" y="365183"/>
            <a:ext cx="11016957" cy="553920"/>
          </a:xfrm>
          <a:prstGeom prst="rect">
            <a:avLst/>
          </a:prstGeom>
        </p:spPr>
        <p:txBody>
          <a:bodyPr vert="horz" wrap="square" lIns="0" tIns="164569"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r>
              <a:rPr lang="en-US"/>
              <a:t>Components of Orchestration</a:t>
            </a:r>
          </a:p>
        </p:txBody>
      </p:sp>
      <p:grpSp>
        <p:nvGrpSpPr>
          <p:cNvPr id="111" name="Group 110">
            <a:extLst>
              <a:ext uri="{FF2B5EF4-FFF2-40B4-BE49-F238E27FC236}">
                <a16:creationId xmlns:a16="http://schemas.microsoft.com/office/drawing/2014/main" id="{8062AFC0-A445-4894-B104-82F06AE4FECC}"/>
              </a:ext>
            </a:extLst>
          </p:cNvPr>
          <p:cNvGrpSpPr/>
          <p:nvPr/>
        </p:nvGrpSpPr>
        <p:grpSpPr>
          <a:xfrm>
            <a:off x="584982" y="1441954"/>
            <a:ext cx="1505644" cy="1586372"/>
            <a:chOff x="584982" y="1441954"/>
            <a:chExt cx="1505644" cy="1586372"/>
          </a:xfrm>
        </p:grpSpPr>
        <p:sp>
          <p:nvSpPr>
            <p:cNvPr id="34" name="Rectangle 33">
              <a:extLst>
                <a:ext uri="{FF2B5EF4-FFF2-40B4-BE49-F238E27FC236}">
                  <a16:creationId xmlns:a16="http://schemas.microsoft.com/office/drawing/2014/main" id="{B0206B75-3599-4343-851B-7BE23FDF5F1D}"/>
                </a:ext>
              </a:extLst>
            </p:cNvPr>
            <p:cNvSpPr/>
            <p:nvPr/>
          </p:nvSpPr>
          <p:spPr bwMode="auto">
            <a:xfrm>
              <a:off x="584982" y="1441954"/>
              <a:ext cx="1237292" cy="1586372"/>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a:solidFill>
                    <a:schemeClr val="tx2"/>
                  </a:solidFill>
                  <a:latin typeface="Segoe UI" panose="020B0502040204020203" pitchFamily="34" charset="0"/>
                  <a:ea typeface="Segoe UI" panose="020B0502040204020203" pitchFamily="34" charset="0"/>
                  <a:cs typeface="Segoe UI" panose="020B0502040204020203" pitchFamily="34" charset="0"/>
                </a:rPr>
                <a:t>Trigger</a:t>
              </a:r>
            </a:p>
          </p:txBody>
        </p:sp>
        <p:sp>
          <p:nvSpPr>
            <p:cNvPr id="35" name="TextBox 34">
              <a:extLst>
                <a:ext uri="{FF2B5EF4-FFF2-40B4-BE49-F238E27FC236}">
                  <a16:creationId xmlns:a16="http://schemas.microsoft.com/office/drawing/2014/main" id="{5508C92B-AF5E-4FA2-8AA3-84F64AEDA6AD}"/>
                </a:ext>
              </a:extLst>
            </p:cNvPr>
            <p:cNvSpPr txBox="1"/>
            <p:nvPr/>
          </p:nvSpPr>
          <p:spPr>
            <a:xfrm>
              <a:off x="711722" y="1965577"/>
              <a:ext cx="1187128" cy="923330"/>
            </a:xfrm>
            <a:prstGeom prst="rect">
              <a:avLst/>
            </a:prstGeom>
            <a:noFill/>
          </p:spPr>
          <p:txBody>
            <a:bodyPr wrap="square" lIns="0" tIns="0" rIns="0" bIns="0" rtlCol="0">
              <a:spAutoFit/>
            </a:bodyPr>
            <a:lstStyle/>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 demand</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Schedule</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 Window</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Event</a:t>
              </a:r>
            </a:p>
            <a:p>
              <a:pPr algn="l"/>
              <a:endPar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p:txBody>
        </p:sp>
        <p:cxnSp>
          <p:nvCxnSpPr>
            <p:cNvPr id="37" name="Straight Connector 36">
              <a:extLst>
                <a:ext uri="{FF2B5EF4-FFF2-40B4-BE49-F238E27FC236}">
                  <a16:creationId xmlns:a16="http://schemas.microsoft.com/office/drawing/2014/main" id="{1E9BD7B6-65AC-45FB-B9EC-EDA5907C87C3}"/>
                </a:ext>
              </a:extLst>
            </p:cNvPr>
            <p:cNvCxnSpPr>
              <a:cxnSpLocks/>
            </p:cNvCxnSpPr>
            <p:nvPr/>
          </p:nvCxnSpPr>
          <p:spPr>
            <a:xfrm flipV="1">
              <a:off x="1792356" y="2425088"/>
              <a:ext cx="298270" cy="7493"/>
            </a:xfrm>
            <a:prstGeom prst="line">
              <a:avLst/>
            </a:prstGeom>
            <a:ln w="12700">
              <a:solidFill>
                <a:schemeClr val="tx1"/>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BC01FD-4A8B-4F70-A37B-86907F34C33C}"/>
              </a:ext>
            </a:extLst>
          </p:cNvPr>
          <p:cNvGrpSpPr/>
          <p:nvPr/>
        </p:nvGrpSpPr>
        <p:grpSpPr>
          <a:xfrm>
            <a:off x="2308120" y="1441953"/>
            <a:ext cx="5679466" cy="1677749"/>
            <a:chOff x="2308120" y="1441953"/>
            <a:chExt cx="5679466" cy="1677749"/>
          </a:xfrm>
        </p:grpSpPr>
        <p:cxnSp>
          <p:nvCxnSpPr>
            <p:cNvPr id="10" name="Straight Connector 9">
              <a:extLst>
                <a:ext uri="{FF2B5EF4-FFF2-40B4-BE49-F238E27FC236}">
                  <a16:creationId xmlns:a16="http://schemas.microsoft.com/office/drawing/2014/main" id="{C1F0E04F-16E1-4600-A90E-3F5593307842}"/>
                </a:ext>
              </a:extLst>
            </p:cNvPr>
            <p:cNvCxnSpPr>
              <a:cxnSpLocks/>
            </p:cNvCxnSpPr>
            <p:nvPr/>
          </p:nvCxnSpPr>
          <p:spPr>
            <a:xfrm rot="5400000" flipV="1">
              <a:off x="2533569" y="2207132"/>
              <a:ext cx="0" cy="450898"/>
            </a:xfrm>
            <a:prstGeom prst="line">
              <a:avLst/>
            </a:prstGeom>
            <a:ln w="12700">
              <a:solidFill>
                <a:schemeClr val="tx1"/>
              </a:solidFill>
              <a:prstDash val="solid"/>
              <a:headEnd type="oval" w="lg" len="lg"/>
              <a:tailEnd type="none" w="lg"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78671885-B45D-460A-B662-BE5F4654C964}"/>
                </a:ext>
              </a:extLst>
            </p:cNvPr>
            <p:cNvSpPr/>
            <p:nvPr/>
          </p:nvSpPr>
          <p:spPr bwMode="auto">
            <a:xfrm>
              <a:off x="2546996" y="1441953"/>
              <a:ext cx="5440590" cy="1677749"/>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Pipeline</a:t>
              </a:r>
            </a:p>
          </p:txBody>
        </p:sp>
        <p:cxnSp>
          <p:nvCxnSpPr>
            <p:cNvPr id="38" name="Straight Connector 37">
              <a:extLst>
                <a:ext uri="{FF2B5EF4-FFF2-40B4-BE49-F238E27FC236}">
                  <a16:creationId xmlns:a16="http://schemas.microsoft.com/office/drawing/2014/main" id="{13C35DF8-1056-484C-86E0-2BBCAE4A34FE}"/>
                </a:ext>
              </a:extLst>
            </p:cNvPr>
            <p:cNvCxnSpPr>
              <a:cxnSpLocks/>
            </p:cNvCxnSpPr>
            <p:nvPr/>
          </p:nvCxnSpPr>
          <p:spPr>
            <a:xfrm rot="5400000" flipV="1">
              <a:off x="3560251" y="2207132"/>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0E0BE442-D68B-4FC5-86BB-FC3C529AA930}"/>
                </a:ext>
              </a:extLst>
            </p:cNvPr>
            <p:cNvSpPr/>
            <p:nvPr/>
          </p:nvSpPr>
          <p:spPr bwMode="auto">
            <a:xfrm>
              <a:off x="2689329"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0" name="Rectangle 39">
              <a:extLst>
                <a:ext uri="{FF2B5EF4-FFF2-40B4-BE49-F238E27FC236}">
                  <a16:creationId xmlns:a16="http://schemas.microsoft.com/office/drawing/2014/main" id="{60607F78-CA64-4394-963B-4CA7504ACFE2}"/>
                </a:ext>
              </a:extLst>
            </p:cNvPr>
            <p:cNvSpPr/>
            <p:nvPr/>
          </p:nvSpPr>
          <p:spPr bwMode="auto">
            <a:xfrm>
              <a:off x="5432678" y="1616103"/>
              <a:ext cx="2371663" cy="848670"/>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foreach (…)</a:t>
              </a: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41" name="Rectangle 40">
              <a:extLst>
                <a:ext uri="{FF2B5EF4-FFF2-40B4-BE49-F238E27FC236}">
                  <a16:creationId xmlns:a16="http://schemas.microsoft.com/office/drawing/2014/main" id="{1F1AED7B-2E75-4331-AEB2-B32AD57C4E4C}"/>
                </a:ext>
              </a:extLst>
            </p:cNvPr>
            <p:cNvSpPr/>
            <p:nvPr/>
          </p:nvSpPr>
          <p:spPr bwMode="auto">
            <a:xfrm>
              <a:off x="3890568"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2" name="Straight Connector 41">
              <a:extLst>
                <a:ext uri="{FF2B5EF4-FFF2-40B4-BE49-F238E27FC236}">
                  <a16:creationId xmlns:a16="http://schemas.microsoft.com/office/drawing/2014/main" id="{5E34397D-BE4D-4055-93A3-EB506BAEB0E2}"/>
                </a:ext>
              </a:extLst>
            </p:cNvPr>
            <p:cNvCxnSpPr>
              <a:cxnSpLocks/>
            </p:cNvCxnSpPr>
            <p:nvPr/>
          </p:nvCxnSpPr>
          <p:spPr>
            <a:xfrm rot="5400000" flipV="1">
              <a:off x="6445933" y="1906566"/>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2F0D157-C377-422D-B612-BC79414D69E9}"/>
                </a:ext>
              </a:extLst>
            </p:cNvPr>
            <p:cNvSpPr/>
            <p:nvPr/>
          </p:nvSpPr>
          <p:spPr bwMode="auto">
            <a:xfrm>
              <a:off x="5575012"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4" name="Rectangle 43">
              <a:extLst>
                <a:ext uri="{FF2B5EF4-FFF2-40B4-BE49-F238E27FC236}">
                  <a16:creationId xmlns:a16="http://schemas.microsoft.com/office/drawing/2014/main" id="{4DC64C58-E5DF-4F8F-9E12-8AE6E7C1141C}"/>
                </a:ext>
              </a:extLst>
            </p:cNvPr>
            <p:cNvSpPr/>
            <p:nvPr/>
          </p:nvSpPr>
          <p:spPr bwMode="auto">
            <a:xfrm>
              <a:off x="6776251"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5" name="Straight Connector 44">
              <a:extLst>
                <a:ext uri="{FF2B5EF4-FFF2-40B4-BE49-F238E27FC236}">
                  <a16:creationId xmlns:a16="http://schemas.microsoft.com/office/drawing/2014/main" id="{4CFCD8DD-49E0-478C-8EF1-586560CD7C43}"/>
                </a:ext>
              </a:extLst>
            </p:cNvPr>
            <p:cNvCxnSpPr>
              <a:cxnSpLocks/>
            </p:cNvCxnSpPr>
            <p:nvPr/>
          </p:nvCxnSpPr>
          <p:spPr>
            <a:xfrm flipV="1">
              <a:off x="4772839" y="2188738"/>
              <a:ext cx="544865" cy="2363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789C3BC-ECD2-4C0E-B6E4-10F465501A0C}"/>
                </a:ext>
              </a:extLst>
            </p:cNvPr>
            <p:cNvSpPr/>
            <p:nvPr/>
          </p:nvSpPr>
          <p:spPr bwMode="auto">
            <a:xfrm>
              <a:off x="5575012" y="2614081"/>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7" name="Straight Connector 46">
              <a:extLst>
                <a:ext uri="{FF2B5EF4-FFF2-40B4-BE49-F238E27FC236}">
                  <a16:creationId xmlns:a16="http://schemas.microsoft.com/office/drawing/2014/main" id="{DF0EEFD3-7735-4E80-8597-B7AFC6CC2511}"/>
                </a:ext>
              </a:extLst>
            </p:cNvPr>
            <p:cNvCxnSpPr>
              <a:cxnSpLocks/>
            </p:cNvCxnSpPr>
            <p:nvPr/>
          </p:nvCxnSpPr>
          <p:spPr>
            <a:xfrm>
              <a:off x="4772838" y="2435140"/>
              <a:ext cx="724722" cy="353120"/>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D621E37C-1CD3-4D8A-B752-78988041D4FF}"/>
              </a:ext>
            </a:extLst>
          </p:cNvPr>
          <p:cNvGrpSpPr/>
          <p:nvPr/>
        </p:nvGrpSpPr>
        <p:grpSpPr>
          <a:xfrm>
            <a:off x="2850671" y="2715560"/>
            <a:ext cx="3819871" cy="3553076"/>
            <a:chOff x="2850671" y="2715560"/>
            <a:chExt cx="3819871" cy="3553076"/>
          </a:xfrm>
        </p:grpSpPr>
        <p:cxnSp>
          <p:nvCxnSpPr>
            <p:cNvPr id="15" name="Straight Connector 14">
              <a:extLst>
                <a:ext uri="{FF2B5EF4-FFF2-40B4-BE49-F238E27FC236}">
                  <a16:creationId xmlns:a16="http://schemas.microsoft.com/office/drawing/2014/main" id="{BC448D9C-AD7A-4BEB-BD2F-0A0D1D2E676F}"/>
                </a:ext>
              </a:extLst>
            </p:cNvPr>
            <p:cNvCxnSpPr>
              <a:cxnSpLocks/>
            </p:cNvCxnSpPr>
            <p:nvPr/>
          </p:nvCxnSpPr>
          <p:spPr>
            <a:xfrm flipH="1" flipV="1">
              <a:off x="4618807" y="4909072"/>
              <a:ext cx="2051735" cy="841079"/>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376A586-F556-4ACC-8AB2-08FAC9B26F76}"/>
                </a:ext>
              </a:extLst>
            </p:cNvPr>
            <p:cNvSpPr/>
            <p:nvPr/>
          </p:nvSpPr>
          <p:spPr bwMode="auto">
            <a:xfrm>
              <a:off x="3003190"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Self-hosted</a:t>
              </a:r>
            </a:p>
            <a:p>
              <a:pPr defTabSz="932293" fontAlgn="base">
                <a:spcBef>
                  <a:spcPct val="0"/>
                </a:spcBef>
                <a:spcAft>
                  <a:spcPct val="0"/>
                </a:spcAft>
              </a:pPr>
              <a:r>
                <a:rPr lang="en-US" sz="100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pic>
          <p:nvPicPr>
            <p:cNvPr id="49" name="Graphic 48">
              <a:extLst>
                <a:ext uri="{FF2B5EF4-FFF2-40B4-BE49-F238E27FC236}">
                  <a16:creationId xmlns:a16="http://schemas.microsoft.com/office/drawing/2014/main" id="{9DBD294B-A5B9-4720-851B-A2D0A49DA4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03189" y="5576124"/>
              <a:ext cx="457135" cy="457135"/>
            </a:xfrm>
            <a:prstGeom prst="rect">
              <a:avLst/>
            </a:prstGeom>
          </p:spPr>
        </p:pic>
        <p:sp>
          <p:nvSpPr>
            <p:cNvPr id="50" name="TextBox 49">
              <a:extLst>
                <a:ext uri="{FF2B5EF4-FFF2-40B4-BE49-F238E27FC236}">
                  <a16:creationId xmlns:a16="http://schemas.microsoft.com/office/drawing/2014/main" id="{98451025-D870-41D3-8F5D-A2BAA58F97F3}"/>
                </a:ext>
              </a:extLst>
            </p:cNvPr>
            <p:cNvSpPr txBox="1"/>
            <p:nvPr/>
          </p:nvSpPr>
          <p:spPr>
            <a:xfrm>
              <a:off x="3564792" y="5750150"/>
              <a:ext cx="1031532" cy="307777"/>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a:t>
              </a:r>
              <a:r>
                <a:rPr lang="en-US" sz="1000" b="1" err="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prem</a:t>
              </a:r>
              <a:endPar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Apps &amp; Data</a:t>
              </a:r>
            </a:p>
          </p:txBody>
        </p:sp>
        <p:sp>
          <p:nvSpPr>
            <p:cNvPr id="51" name="Rectangle 50">
              <a:extLst>
                <a:ext uri="{FF2B5EF4-FFF2-40B4-BE49-F238E27FC236}">
                  <a16:creationId xmlns:a16="http://schemas.microsoft.com/office/drawing/2014/main" id="{D9A3C26E-AAB8-4811-A939-AA49212675B2}"/>
                </a:ext>
              </a:extLst>
            </p:cNvPr>
            <p:cNvSpPr/>
            <p:nvPr/>
          </p:nvSpPr>
          <p:spPr bwMode="auto">
            <a:xfrm>
              <a:off x="2850672" y="4259646"/>
              <a:ext cx="1885682" cy="200899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3BBB8ED3-3CEB-40F1-8C00-1D7FCE353DCA}"/>
                </a:ext>
              </a:extLst>
            </p:cNvPr>
            <p:cNvSpPr/>
            <p:nvPr/>
          </p:nvSpPr>
          <p:spPr bwMode="auto">
            <a:xfrm>
              <a:off x="2850671" y="4253693"/>
              <a:ext cx="1885682" cy="15169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305847A-3669-4B5A-8B2E-7890D139532F}"/>
                </a:ext>
              </a:extLst>
            </p:cNvPr>
            <p:cNvCxnSpPr>
              <a:cxnSpLocks/>
            </p:cNvCxnSpPr>
            <p:nvPr/>
          </p:nvCxnSpPr>
          <p:spPr>
            <a:xfrm>
              <a:off x="3415360" y="2715560"/>
              <a:ext cx="0"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6FAF8EC-605E-4923-95EE-0D21EFF246A6}"/>
                </a:ext>
              </a:extLst>
            </p:cNvPr>
            <p:cNvCxnSpPr>
              <a:cxnSpLocks/>
            </p:cNvCxnSpPr>
            <p:nvPr/>
          </p:nvCxnSpPr>
          <p:spPr>
            <a:xfrm flipH="1">
              <a:off x="3638477" y="2715560"/>
              <a:ext cx="873788"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4B3549B3-0E20-4778-88CA-DE16E2627975}"/>
              </a:ext>
            </a:extLst>
          </p:cNvPr>
          <p:cNvGrpSpPr/>
          <p:nvPr/>
        </p:nvGrpSpPr>
        <p:grpSpPr>
          <a:xfrm>
            <a:off x="6365247" y="2621258"/>
            <a:ext cx="1763316" cy="2569813"/>
            <a:chOff x="6365247" y="2621258"/>
            <a:chExt cx="1763316" cy="2569813"/>
          </a:xfrm>
        </p:grpSpPr>
        <p:sp>
          <p:nvSpPr>
            <p:cNvPr id="13" name="Rectangle 12">
              <a:extLst>
                <a:ext uri="{FF2B5EF4-FFF2-40B4-BE49-F238E27FC236}">
                  <a16:creationId xmlns:a16="http://schemas.microsoft.com/office/drawing/2014/main" id="{8D64510E-D8C5-4B30-A6A6-45A9F932AC32}"/>
                </a:ext>
              </a:extLst>
            </p:cNvPr>
            <p:cNvSpPr/>
            <p:nvPr/>
          </p:nvSpPr>
          <p:spPr bwMode="auto">
            <a:xfrm>
              <a:off x="6547915"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Azure</a:t>
              </a:r>
            </a:p>
            <a:p>
              <a:pPr defTabSz="932293" fontAlgn="base">
                <a:spcBef>
                  <a:spcPct val="0"/>
                </a:spcBef>
                <a:spcAft>
                  <a:spcPct val="0"/>
                </a:spcAft>
              </a:pPr>
              <a:r>
                <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cxnSp>
          <p:nvCxnSpPr>
            <p:cNvPr id="58" name="Straight Connector 57">
              <a:extLst>
                <a:ext uri="{FF2B5EF4-FFF2-40B4-BE49-F238E27FC236}">
                  <a16:creationId xmlns:a16="http://schemas.microsoft.com/office/drawing/2014/main" id="{2B124B06-461E-4B67-95CB-87EBB61939E0}"/>
                </a:ext>
              </a:extLst>
            </p:cNvPr>
            <p:cNvCxnSpPr>
              <a:cxnSpLocks/>
            </p:cNvCxnSpPr>
            <p:nvPr/>
          </p:nvCxnSpPr>
          <p:spPr>
            <a:xfrm>
              <a:off x="6998188" y="2621258"/>
              <a:ext cx="21787" cy="1958075"/>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9E53638-3BB9-4B81-B547-790069E2B2E5}"/>
                </a:ext>
              </a:extLst>
            </p:cNvPr>
            <p:cNvCxnSpPr>
              <a:cxnSpLocks/>
            </p:cNvCxnSpPr>
            <p:nvPr/>
          </p:nvCxnSpPr>
          <p:spPr>
            <a:xfrm>
              <a:off x="6365247" y="3028326"/>
              <a:ext cx="395710" cy="1551006"/>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65AFA2B0-B103-4F4C-ADC7-36DEB20209CB}"/>
              </a:ext>
            </a:extLst>
          </p:cNvPr>
          <p:cNvGrpSpPr/>
          <p:nvPr/>
        </p:nvGrpSpPr>
        <p:grpSpPr>
          <a:xfrm>
            <a:off x="584982" y="5183518"/>
            <a:ext cx="7706276" cy="998920"/>
            <a:chOff x="584982" y="5183518"/>
            <a:chExt cx="7706276" cy="998920"/>
          </a:xfrm>
        </p:grpSpPr>
        <p:cxnSp>
          <p:nvCxnSpPr>
            <p:cNvPr id="54" name="Straight Connector 53">
              <a:extLst>
                <a:ext uri="{FF2B5EF4-FFF2-40B4-BE49-F238E27FC236}">
                  <a16:creationId xmlns:a16="http://schemas.microsoft.com/office/drawing/2014/main" id="{A58D8DA3-F988-4330-8F92-B5D441E3219F}"/>
                </a:ext>
              </a:extLst>
            </p:cNvPr>
            <p:cNvCxnSpPr>
              <a:cxnSpLocks/>
            </p:cNvCxnSpPr>
            <p:nvPr/>
          </p:nvCxnSpPr>
          <p:spPr>
            <a:xfrm flipV="1">
              <a:off x="1744272" y="5183518"/>
              <a:ext cx="0" cy="450898"/>
            </a:xfrm>
            <a:prstGeom prst="line">
              <a:avLst/>
            </a:prstGeom>
            <a:ln w="12700">
              <a:solidFill>
                <a:schemeClr val="tx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C147367-C5AD-420C-8C23-9E47F63F3EED}"/>
                </a:ext>
              </a:extLst>
            </p:cNvPr>
            <p:cNvCxnSpPr>
              <a:cxnSpLocks/>
            </p:cNvCxnSpPr>
            <p:nvPr/>
          </p:nvCxnSpPr>
          <p:spPr>
            <a:xfrm flipV="1">
              <a:off x="1975809" y="5183518"/>
              <a:ext cx="0" cy="450898"/>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33401857-309F-4461-A2FF-EAB5B711B942}"/>
                </a:ext>
              </a:extLst>
            </p:cNvPr>
            <p:cNvSpPr/>
            <p:nvPr/>
          </p:nvSpPr>
          <p:spPr bwMode="auto">
            <a:xfrm>
              <a:off x="584982" y="5400857"/>
              <a:ext cx="7706276" cy="781581"/>
            </a:xfrm>
            <a:prstGeom prst="rect">
              <a:avLst/>
            </a:prstGeom>
            <a:noFill/>
            <a:ln>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Linked</a:t>
              </a:r>
            </a:p>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Service</a:t>
              </a:r>
            </a:p>
          </p:txBody>
        </p:sp>
      </p:grpSp>
      <p:grpSp>
        <p:nvGrpSpPr>
          <p:cNvPr id="110" name="Group 109">
            <a:extLst>
              <a:ext uri="{FF2B5EF4-FFF2-40B4-BE49-F238E27FC236}">
                <a16:creationId xmlns:a16="http://schemas.microsoft.com/office/drawing/2014/main" id="{C914FFA5-AF48-40E9-A800-64BD9E3F390D}"/>
              </a:ext>
            </a:extLst>
          </p:cNvPr>
          <p:cNvGrpSpPr/>
          <p:nvPr/>
        </p:nvGrpSpPr>
        <p:grpSpPr>
          <a:xfrm>
            <a:off x="7933453" y="669914"/>
            <a:ext cx="4164812" cy="2455119"/>
            <a:chOff x="7933453" y="669914"/>
            <a:chExt cx="4164812" cy="2455119"/>
          </a:xfrm>
        </p:grpSpPr>
        <p:cxnSp>
          <p:nvCxnSpPr>
            <p:cNvPr id="5" name="Straight Connector 4">
              <a:extLst>
                <a:ext uri="{FF2B5EF4-FFF2-40B4-BE49-F238E27FC236}">
                  <a16:creationId xmlns:a16="http://schemas.microsoft.com/office/drawing/2014/main" id="{04E42ED1-2D64-4EC6-9EDA-EE4EABFFE30F}"/>
                </a:ext>
              </a:extLst>
            </p:cNvPr>
            <p:cNvCxnSpPr>
              <a:cxnSpLocks/>
              <a:stCxn id="17" idx="3"/>
            </p:cNvCxnSpPr>
            <p:nvPr/>
          </p:nvCxnSpPr>
          <p:spPr>
            <a:xfrm flipV="1">
              <a:off x="10108185" y="893537"/>
              <a:ext cx="572410" cy="80354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EE6EC34-BD37-4B80-A6B4-8E2F586465D8}"/>
                </a:ext>
              </a:extLst>
            </p:cNvPr>
            <p:cNvCxnSpPr>
              <a:cxnSpLocks/>
              <a:stCxn id="17" idx="3"/>
            </p:cNvCxnSpPr>
            <p:nvPr/>
          </p:nvCxnSpPr>
          <p:spPr>
            <a:xfrm>
              <a:off x="10108185" y="1697085"/>
              <a:ext cx="579433" cy="5988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84584A8-0BE8-4825-8E02-11CD10C5CDEF}"/>
                </a:ext>
              </a:extLst>
            </p:cNvPr>
            <p:cNvCxnSpPr>
              <a:cxnSpLocks/>
              <a:stCxn id="17" idx="3"/>
            </p:cNvCxnSpPr>
            <p:nvPr/>
          </p:nvCxnSpPr>
          <p:spPr>
            <a:xfrm flipV="1">
              <a:off x="10108185" y="1619488"/>
              <a:ext cx="572410" cy="7759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FE5CF17-B2C2-414A-AFA3-E9DC5B406C17}"/>
                </a:ext>
              </a:extLst>
            </p:cNvPr>
            <p:cNvCxnSpPr>
              <a:cxnSpLocks/>
              <a:endCxn id="17" idx="1"/>
            </p:cNvCxnSpPr>
            <p:nvPr/>
          </p:nvCxnSpPr>
          <p:spPr>
            <a:xfrm flipV="1">
              <a:off x="7933453" y="1697085"/>
              <a:ext cx="602016" cy="61233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DC19C46-FC98-42BD-8D5D-BA42D0AFD789}"/>
                </a:ext>
              </a:extLst>
            </p:cNvPr>
            <p:cNvCxnSpPr>
              <a:cxnSpLocks/>
              <a:endCxn id="62" idx="1"/>
            </p:cNvCxnSpPr>
            <p:nvPr/>
          </p:nvCxnSpPr>
          <p:spPr>
            <a:xfrm>
              <a:off x="7965821" y="2299198"/>
              <a:ext cx="569650" cy="568311"/>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01394C5C-3398-48D5-B25A-6B4D5E978FA3}"/>
                </a:ext>
              </a:extLst>
            </p:cNvPr>
            <p:cNvGrpSpPr/>
            <p:nvPr/>
          </p:nvGrpSpPr>
          <p:grpSpPr>
            <a:xfrm>
              <a:off x="8535470" y="1439563"/>
              <a:ext cx="1572715" cy="515045"/>
              <a:chOff x="8223680" y="4069863"/>
              <a:chExt cx="1752274" cy="515118"/>
            </a:xfrm>
          </p:grpSpPr>
          <p:sp>
            <p:nvSpPr>
              <p:cNvPr id="17" name="Rectangle 16">
                <a:extLst>
                  <a:ext uri="{FF2B5EF4-FFF2-40B4-BE49-F238E27FC236}">
                    <a16:creationId xmlns:a16="http://schemas.microsoft.com/office/drawing/2014/main" id="{25832C13-10FF-4BC9-9C44-48DEE80E4BB7}"/>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18" name="Group 17">
                <a:extLst>
                  <a:ext uri="{FF2B5EF4-FFF2-40B4-BE49-F238E27FC236}">
                    <a16:creationId xmlns:a16="http://schemas.microsoft.com/office/drawing/2014/main" id="{70D4E749-1CB1-4C18-A43B-61EA1A7646EB}"/>
                  </a:ext>
                </a:extLst>
              </p:cNvPr>
              <p:cNvGrpSpPr/>
              <p:nvPr/>
            </p:nvGrpSpPr>
            <p:grpSpPr>
              <a:xfrm>
                <a:off x="8395993" y="4176016"/>
                <a:ext cx="1400625" cy="302811"/>
                <a:chOff x="5827333" y="4633691"/>
                <a:chExt cx="6400800" cy="1383834"/>
              </a:xfrm>
            </p:grpSpPr>
            <p:sp>
              <p:nvSpPr>
                <p:cNvPr id="19" name="Rectangle 18">
                  <a:extLst>
                    <a:ext uri="{FF2B5EF4-FFF2-40B4-BE49-F238E27FC236}">
                      <a16:creationId xmlns:a16="http://schemas.microsoft.com/office/drawing/2014/main" id="{C1114A99-D1B6-4771-A3E9-D9D9173FCB3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DEB0B76E-E639-426E-B45D-2DEF354033D7}"/>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458EBC3-33B5-45D0-B657-E65D46A818F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23EDDDD8-71C5-4FDD-8B04-589BCE8D1D96}"/>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F8B59657-C7FA-4185-9379-3B4FB85271C9}"/>
                    </a:ext>
                  </a:extLst>
                </p:cNvPr>
                <p:cNvCxnSpPr>
                  <a:cxnSpLocks/>
                  <a:stCxn id="21"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48DCB23-DDF8-408A-B638-803DDFB423F1}"/>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2EAE9ED-7CFC-4C53-804C-DD3BFD2325A7}"/>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4A3270A1-5348-4536-A014-6642B05E41FF}"/>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6751339-6B31-48C3-94C2-00511B1DA0D1}"/>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61" name="Group 60">
              <a:extLst>
                <a:ext uri="{FF2B5EF4-FFF2-40B4-BE49-F238E27FC236}">
                  <a16:creationId xmlns:a16="http://schemas.microsoft.com/office/drawing/2014/main" id="{087AAC19-72C3-415B-8FE5-C302CD944175}"/>
                </a:ext>
              </a:extLst>
            </p:cNvPr>
            <p:cNvGrpSpPr/>
            <p:nvPr/>
          </p:nvGrpSpPr>
          <p:grpSpPr>
            <a:xfrm>
              <a:off x="8535470" y="2609988"/>
              <a:ext cx="1572715" cy="515045"/>
              <a:chOff x="8223680" y="4069863"/>
              <a:chExt cx="1752274" cy="515118"/>
            </a:xfrm>
          </p:grpSpPr>
          <p:sp>
            <p:nvSpPr>
              <p:cNvPr id="62" name="Rectangle 61">
                <a:extLst>
                  <a:ext uri="{FF2B5EF4-FFF2-40B4-BE49-F238E27FC236}">
                    <a16:creationId xmlns:a16="http://schemas.microsoft.com/office/drawing/2014/main" id="{B0819EC7-1A70-4501-9DAB-29FF3C71073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63" name="Group 62">
                <a:extLst>
                  <a:ext uri="{FF2B5EF4-FFF2-40B4-BE49-F238E27FC236}">
                    <a16:creationId xmlns:a16="http://schemas.microsoft.com/office/drawing/2014/main" id="{F153BEE4-6180-4954-96A6-C0F66749D371}"/>
                  </a:ext>
                </a:extLst>
              </p:cNvPr>
              <p:cNvGrpSpPr/>
              <p:nvPr/>
            </p:nvGrpSpPr>
            <p:grpSpPr>
              <a:xfrm>
                <a:off x="8395993" y="4176016"/>
                <a:ext cx="1400625" cy="302811"/>
                <a:chOff x="5827333" y="4633691"/>
                <a:chExt cx="6400800" cy="1383834"/>
              </a:xfrm>
            </p:grpSpPr>
            <p:sp>
              <p:nvSpPr>
                <p:cNvPr id="64" name="Rectangle 63">
                  <a:extLst>
                    <a:ext uri="{FF2B5EF4-FFF2-40B4-BE49-F238E27FC236}">
                      <a16:creationId xmlns:a16="http://schemas.microsoft.com/office/drawing/2014/main" id="{61D65F28-8D0F-4E6F-A066-EBF5AEB2515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971DC88C-64C4-4EE1-B0BD-45C75FD4F713}"/>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ED68C923-A483-45F9-8DD5-60315A73AD9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5DB0BE69-436B-4F8D-B3BD-FC83A1A806D4}"/>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8" name="Straight Arrow Connector 67">
                  <a:extLst>
                    <a:ext uri="{FF2B5EF4-FFF2-40B4-BE49-F238E27FC236}">
                      <a16:creationId xmlns:a16="http://schemas.microsoft.com/office/drawing/2014/main" id="{A692F08F-7898-4AF3-A539-7D9C4C6D3346}"/>
                    </a:ext>
                  </a:extLst>
                </p:cNvPr>
                <p:cNvCxnSpPr>
                  <a:cxnSpLocks/>
                  <a:stCxn id="66"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3691F8E-63B3-4678-A43C-A776A6EEC794}"/>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EE64D92A-4B08-42DA-AFC2-F5C52D1D58B0}"/>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1" name="Straight Arrow Connector 70">
                  <a:extLst>
                    <a:ext uri="{FF2B5EF4-FFF2-40B4-BE49-F238E27FC236}">
                      <a16:creationId xmlns:a16="http://schemas.microsoft.com/office/drawing/2014/main" id="{5FF38013-F51C-4EB6-B6B3-CCDAA84E7EF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030BF1D-C031-4FBA-B99D-6F445C7B84E5}"/>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3" name="Group 72">
              <a:extLst>
                <a:ext uri="{FF2B5EF4-FFF2-40B4-BE49-F238E27FC236}">
                  <a16:creationId xmlns:a16="http://schemas.microsoft.com/office/drawing/2014/main" id="{8B9DDE7C-2941-4287-8685-1F99709755A0}"/>
                </a:ext>
              </a:extLst>
            </p:cNvPr>
            <p:cNvGrpSpPr/>
            <p:nvPr/>
          </p:nvGrpSpPr>
          <p:grpSpPr>
            <a:xfrm>
              <a:off x="10673632" y="1374353"/>
              <a:ext cx="1424633" cy="452642"/>
              <a:chOff x="8223680" y="4069863"/>
              <a:chExt cx="1752274" cy="515118"/>
            </a:xfrm>
          </p:grpSpPr>
          <p:sp>
            <p:nvSpPr>
              <p:cNvPr id="74" name="Rectangle 73">
                <a:extLst>
                  <a:ext uri="{FF2B5EF4-FFF2-40B4-BE49-F238E27FC236}">
                    <a16:creationId xmlns:a16="http://schemas.microsoft.com/office/drawing/2014/main" id="{28FACD1F-47F9-42F2-8F8F-5DD820DAC5C1}"/>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75" name="Group 74">
                <a:extLst>
                  <a:ext uri="{FF2B5EF4-FFF2-40B4-BE49-F238E27FC236}">
                    <a16:creationId xmlns:a16="http://schemas.microsoft.com/office/drawing/2014/main" id="{6E7DC39C-4553-4423-B6EC-B53126F6DCAC}"/>
                  </a:ext>
                </a:extLst>
              </p:cNvPr>
              <p:cNvGrpSpPr/>
              <p:nvPr/>
            </p:nvGrpSpPr>
            <p:grpSpPr>
              <a:xfrm>
                <a:off x="8395993" y="4176016"/>
                <a:ext cx="1400625" cy="302811"/>
                <a:chOff x="5827333" y="4633691"/>
                <a:chExt cx="6400800" cy="1383834"/>
              </a:xfrm>
            </p:grpSpPr>
            <p:sp>
              <p:nvSpPr>
                <p:cNvPr id="76" name="Rectangle 75">
                  <a:extLst>
                    <a:ext uri="{FF2B5EF4-FFF2-40B4-BE49-F238E27FC236}">
                      <a16:creationId xmlns:a16="http://schemas.microsoft.com/office/drawing/2014/main" id="{466A8D94-54DE-4860-A557-8ED57E912BEA}"/>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4002ECE8-FDE4-471C-82D4-3F4B8B1FCF71}"/>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558EF83F-583F-41AF-9C34-DDD9876A86B2}"/>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extLst>
                    <a:ext uri="{FF2B5EF4-FFF2-40B4-BE49-F238E27FC236}">
                      <a16:creationId xmlns:a16="http://schemas.microsoft.com/office/drawing/2014/main" id="{AE6E0D7E-3A25-4791-A412-20D1AE30222A}"/>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26EDDA6F-BF12-4C1F-AF45-F997C1D9F04E}"/>
                    </a:ext>
                  </a:extLst>
                </p:cNvPr>
                <p:cNvCxnSpPr>
                  <a:cxnSpLocks/>
                  <a:stCxn id="78"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2B5EFF3-0FDB-401E-88B2-31DCF3014ECA}"/>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EFE051C0-F3AA-47FC-879C-78650294CCCD}"/>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3" name="Straight Arrow Connector 82">
                  <a:extLst>
                    <a:ext uri="{FF2B5EF4-FFF2-40B4-BE49-F238E27FC236}">
                      <a16:creationId xmlns:a16="http://schemas.microsoft.com/office/drawing/2014/main" id="{63509710-DBB8-40A2-9912-96397246C416}"/>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F726EB3F-91FB-4933-AB32-2BEB6FDF4CB0}"/>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6672E50-CBF2-4463-88AF-8BF0CFA6B2E9}"/>
                </a:ext>
              </a:extLst>
            </p:cNvPr>
            <p:cNvGrpSpPr/>
            <p:nvPr/>
          </p:nvGrpSpPr>
          <p:grpSpPr>
            <a:xfrm>
              <a:off x="10673632" y="669914"/>
              <a:ext cx="1424633" cy="452642"/>
              <a:chOff x="8223680" y="4069863"/>
              <a:chExt cx="1752274" cy="515118"/>
            </a:xfrm>
          </p:grpSpPr>
          <p:sp>
            <p:nvSpPr>
              <p:cNvPr id="86" name="Rectangle 85">
                <a:extLst>
                  <a:ext uri="{FF2B5EF4-FFF2-40B4-BE49-F238E27FC236}">
                    <a16:creationId xmlns:a16="http://schemas.microsoft.com/office/drawing/2014/main" id="{FCA0F1F8-CA1A-40B0-9C72-228CEB3161A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87" name="Group 86">
                <a:extLst>
                  <a:ext uri="{FF2B5EF4-FFF2-40B4-BE49-F238E27FC236}">
                    <a16:creationId xmlns:a16="http://schemas.microsoft.com/office/drawing/2014/main" id="{A09EA3D3-D647-49EC-8992-5E865A113621}"/>
                  </a:ext>
                </a:extLst>
              </p:cNvPr>
              <p:cNvGrpSpPr/>
              <p:nvPr/>
            </p:nvGrpSpPr>
            <p:grpSpPr>
              <a:xfrm>
                <a:off x="8395993" y="4176016"/>
                <a:ext cx="1400625" cy="302811"/>
                <a:chOff x="5827333" y="4633691"/>
                <a:chExt cx="6400800" cy="1383834"/>
              </a:xfrm>
            </p:grpSpPr>
            <p:sp>
              <p:nvSpPr>
                <p:cNvPr id="88" name="Rectangle 87">
                  <a:extLst>
                    <a:ext uri="{FF2B5EF4-FFF2-40B4-BE49-F238E27FC236}">
                      <a16:creationId xmlns:a16="http://schemas.microsoft.com/office/drawing/2014/main" id="{32F49A29-373F-463F-A42A-118D9892A31D}"/>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9" name="Straight Arrow Connector 88">
                  <a:extLst>
                    <a:ext uri="{FF2B5EF4-FFF2-40B4-BE49-F238E27FC236}">
                      <a16:creationId xmlns:a16="http://schemas.microsoft.com/office/drawing/2014/main" id="{C96B81CE-8062-4A9D-8A71-989F4AB4166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05F93E48-58D7-4D93-8326-FE971CCB0D1F}"/>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C81353D-6CF6-470A-AA4E-070755C9BE3E}"/>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2" name="Straight Arrow Connector 91">
                  <a:extLst>
                    <a:ext uri="{FF2B5EF4-FFF2-40B4-BE49-F238E27FC236}">
                      <a16:creationId xmlns:a16="http://schemas.microsoft.com/office/drawing/2014/main" id="{CEAD84DB-7B33-496B-9050-0E703FE08B99}"/>
                    </a:ext>
                  </a:extLst>
                </p:cNvPr>
                <p:cNvCxnSpPr>
                  <a:cxnSpLocks/>
                  <a:stCxn id="90"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DF6B68F-6F58-4D4C-A4EF-00111489CDF3}"/>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56B7007C-8848-490A-A8CA-207E1FB0232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7ECD7192-64E4-4735-955F-57065430931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BBC43B45-93DB-4388-9EE4-87506763E626}"/>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97" name="Group 96">
              <a:extLst>
                <a:ext uri="{FF2B5EF4-FFF2-40B4-BE49-F238E27FC236}">
                  <a16:creationId xmlns:a16="http://schemas.microsoft.com/office/drawing/2014/main" id="{0B4E36B5-04CF-42F6-8D23-ED65FF68CF64}"/>
                </a:ext>
              </a:extLst>
            </p:cNvPr>
            <p:cNvGrpSpPr/>
            <p:nvPr/>
          </p:nvGrpSpPr>
          <p:grpSpPr>
            <a:xfrm>
              <a:off x="10673632" y="2092134"/>
              <a:ext cx="1424633" cy="452642"/>
              <a:chOff x="8223680" y="4069863"/>
              <a:chExt cx="1752274" cy="515118"/>
            </a:xfrm>
          </p:grpSpPr>
          <p:sp>
            <p:nvSpPr>
              <p:cNvPr id="98" name="Rectangle 97">
                <a:extLst>
                  <a:ext uri="{FF2B5EF4-FFF2-40B4-BE49-F238E27FC236}">
                    <a16:creationId xmlns:a16="http://schemas.microsoft.com/office/drawing/2014/main" id="{1DFFFD8C-8159-44A8-B4D8-5A45A84B0CD4}"/>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99" name="Group 98">
                <a:extLst>
                  <a:ext uri="{FF2B5EF4-FFF2-40B4-BE49-F238E27FC236}">
                    <a16:creationId xmlns:a16="http://schemas.microsoft.com/office/drawing/2014/main" id="{5D08B8CF-301D-4DF5-B2C4-9264C38E2839}"/>
                  </a:ext>
                </a:extLst>
              </p:cNvPr>
              <p:cNvGrpSpPr/>
              <p:nvPr/>
            </p:nvGrpSpPr>
            <p:grpSpPr>
              <a:xfrm>
                <a:off x="8395993" y="4176016"/>
                <a:ext cx="1400625" cy="302811"/>
                <a:chOff x="5827333" y="4633691"/>
                <a:chExt cx="6400800" cy="1383834"/>
              </a:xfrm>
            </p:grpSpPr>
            <p:sp>
              <p:nvSpPr>
                <p:cNvPr id="100" name="Rectangle 99">
                  <a:extLst>
                    <a:ext uri="{FF2B5EF4-FFF2-40B4-BE49-F238E27FC236}">
                      <a16:creationId xmlns:a16="http://schemas.microsoft.com/office/drawing/2014/main" id="{0CE96FF4-56DD-4A93-8F8B-49B5377D2C08}"/>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1" name="Straight Arrow Connector 100">
                  <a:extLst>
                    <a:ext uri="{FF2B5EF4-FFF2-40B4-BE49-F238E27FC236}">
                      <a16:creationId xmlns:a16="http://schemas.microsoft.com/office/drawing/2014/main" id="{BA4AF043-FC93-47C7-8ED0-AB61FE23E63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8754782A-F87A-4729-ADDB-343B65690A4A}"/>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E4E88022-59B6-4849-B682-8DEC19B83703}"/>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4" name="Straight Arrow Connector 103">
                  <a:extLst>
                    <a:ext uri="{FF2B5EF4-FFF2-40B4-BE49-F238E27FC236}">
                      <a16:creationId xmlns:a16="http://schemas.microsoft.com/office/drawing/2014/main" id="{DD86C163-6CD6-4FD1-BAB1-4264D9143724}"/>
                    </a:ext>
                  </a:extLst>
                </p:cNvPr>
                <p:cNvCxnSpPr>
                  <a:cxnSpLocks/>
                  <a:stCxn id="102"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33ADD8E4-8B3C-45C0-BF0B-92D201191B7E}"/>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23EBC617-7D26-426A-8401-CACADD53A5B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EF3B1399-0EF4-4A1C-8482-78E34283BBAB}"/>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625F978C-E7E0-4B95-917D-7E06D361503E}"/>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2" name="TextBox 1">
            <a:extLst>
              <a:ext uri="{FF2B5EF4-FFF2-40B4-BE49-F238E27FC236}">
                <a16:creationId xmlns:a16="http://schemas.microsoft.com/office/drawing/2014/main" id="{83E3591E-662F-4020-945D-04642917D88E}"/>
              </a:ext>
            </a:extLst>
          </p:cNvPr>
          <p:cNvSpPr txBox="1"/>
          <p:nvPr/>
        </p:nvSpPr>
        <p:spPr>
          <a:xfrm>
            <a:off x="565845" y="6389151"/>
            <a:ext cx="770627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Synapse Pipelines shares codebase with Azure Data Factory</a:t>
            </a:r>
          </a:p>
        </p:txBody>
      </p:sp>
    </p:spTree>
    <p:extLst>
      <p:ext uri="{BB962C8B-B14F-4D97-AF65-F5344CB8AC3E}">
        <p14:creationId xmlns:p14="http://schemas.microsoft.com/office/powerpoint/2010/main" val="2778557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
                                        </p:tgtEl>
                                        <p:attrNameLst>
                                          <p:attrName>style.visibility</p:attrName>
                                        </p:attrNameLst>
                                      </p:cBhvr>
                                      <p:to>
                                        <p:strVal val="visible"/>
                                      </p:to>
                                    </p:set>
                                    <p:animEffect transition="in" filter="fade">
                                      <p:cBhvr>
                                        <p:cTn id="17" dur="500"/>
                                        <p:tgtEl>
                                          <p:spTgt spid="1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500"/>
                                        <p:tgtEl>
                                          <p:spTgt spid="11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p:ext uri="{6950BFC3-D8DA-4A85-94F7-54DA5524770B}">
      <p188:commentRel xmlns="" xmlns:p188="http://schemas.microsoft.com/office/powerpoint/2018/8/main" r:id="rId7"/>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a:xfrm>
            <a:off x="426427" y="77399"/>
            <a:ext cx="5555966" cy="757914"/>
          </a:xfrm>
        </p:spPr>
        <p:txBody>
          <a:bodyPr/>
          <a:lstStyle/>
          <a:p>
            <a:r>
              <a:rPr lang="en-US"/>
              <a:t>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057865"/>
            <a:ext cx="12012780" cy="877415"/>
          </a:xfrm>
        </p:spPr>
        <p:txBody>
          <a:bodyPr/>
          <a:lstStyle/>
          <a:p>
            <a:pPr>
              <a:lnSpc>
                <a:spcPct val="150000"/>
              </a:lnSpc>
              <a:spcAft>
                <a:spcPts val="600"/>
              </a:spcAft>
            </a:pPr>
            <a:r>
              <a:rPr lang="en-US" sz="2353"/>
              <a:t>Create pipelines to ingest, transform and load data with 90+ inbuilt connectors.</a:t>
            </a:r>
          </a:p>
          <a:p>
            <a:pPr>
              <a:lnSpc>
                <a:spcPct val="150000"/>
              </a:lnSpc>
              <a:spcAft>
                <a:spcPts val="600"/>
              </a:spcAft>
            </a:pPr>
            <a:r>
              <a:rPr lang="en-US" sz="2353"/>
              <a:t>Offers a wide range of activities that a pipeline can perform.</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2">
            <a:extLst>
              <a:ext uri="{28A0092B-C50C-407E-A947-70E740481C1C}">
                <a14:useLocalDpi xmlns:a14="http://schemas.microsoft.com/office/drawing/2010/main" val="0"/>
              </a:ext>
            </a:extLst>
          </a:blip>
          <a:srcRect t="8950" b="2739"/>
          <a:stretch/>
        </p:blipFill>
        <p:spPr>
          <a:xfrm>
            <a:off x="4115082" y="2510331"/>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701083"/>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207992" y="2701083"/>
            <a:ext cx="3427764" cy="20791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stCxn id="2" idx="1"/>
            <a:endCxn id="6" idx="3"/>
          </p:cNvCxnSpPr>
          <p:nvPr/>
        </p:nvCxnSpPr>
        <p:spPr>
          <a:xfrm flipH="1">
            <a:off x="2698488" y="3820598"/>
            <a:ext cx="2937268" cy="53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3496040" y="4940112"/>
            <a:ext cx="2139716" cy="11033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3"/>
          <a:stretch>
            <a:fillRect/>
          </a:stretch>
        </p:blipFill>
        <p:spPr>
          <a:xfrm>
            <a:off x="705082" y="3615591"/>
            <a:ext cx="1993407" cy="1485409"/>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4"/>
          <a:stretch>
            <a:fillRect/>
          </a:stretch>
        </p:blipFill>
        <p:spPr>
          <a:xfrm>
            <a:off x="214585" y="2346337"/>
            <a:ext cx="1993407" cy="1125310"/>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5"/>
          <a:stretch>
            <a:fillRect/>
          </a:stretch>
        </p:blipFill>
        <p:spPr>
          <a:xfrm>
            <a:off x="1517421" y="5244944"/>
            <a:ext cx="1978619" cy="1597120"/>
          </a:xfrm>
          <a:prstGeom prst="rect">
            <a:avLst/>
          </a:prstGeom>
          <a:ln>
            <a:solidFill>
              <a:schemeClr val="bg2">
                <a:lumMod val="50000"/>
              </a:schemeClr>
            </a:solidFill>
          </a:ln>
        </p:spPr>
      </p:pic>
    </p:spTree>
    <p:extLst>
      <p:ext uri="{BB962C8B-B14F-4D97-AF65-F5344CB8AC3E}">
        <p14:creationId xmlns:p14="http://schemas.microsoft.com/office/powerpoint/2010/main" val="3148404900"/>
      </p:ext>
    </p:extLst>
  </p:cSld>
  <p:clrMapOvr>
    <a:masterClrMapping/>
  </p:clrMapOvr>
  <p:transition>
    <p:fade/>
  </p:transition>
  <p:extLst>
    <p:ext uri="{6950BFC3-D8DA-4A85-94F7-54DA5524770B}">
      <p188:commentRel xmlns="" xmlns:p188="http://schemas.microsoft.com/office/powerpoint/2018/8/main" r:id="rId6"/>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a:t>Pipelines</a:t>
            </a:r>
          </a:p>
        </p:txBody>
      </p:sp>
      <p:sp>
        <p:nvSpPr>
          <p:cNvPr id="4" name="Text Placeholder 3">
            <a:extLst>
              <a:ext uri="{FF2B5EF4-FFF2-40B4-BE49-F238E27FC236}">
                <a16:creationId xmlns:a16="http://schemas.microsoft.com/office/drawing/2014/main" id="{1F2DF2B0-CC2A-48E3-8A5B-44EBBCEFF0AD}"/>
              </a:ext>
            </a:extLst>
          </p:cNvPr>
          <p:cNvSpPr>
            <a:spLocks noGrp="1"/>
          </p:cNvSpPr>
          <p:nvPr>
            <p:ph type="body" sz="quarter" idx="11"/>
          </p:nvPr>
        </p:nvSpPr>
        <p:spPr>
          <a:xfrm>
            <a:off x="210194" y="1130240"/>
            <a:ext cx="4437382" cy="5270139"/>
          </a:xfrm>
        </p:spPr>
        <p:txBody>
          <a:bodyPr/>
          <a:lstStyle/>
          <a:p>
            <a:r>
              <a:rPr lang="en-US" sz="1961" b="1" dirty="0">
                <a:solidFill>
                  <a:schemeClr val="tx2"/>
                </a:solidFill>
                <a:latin typeface="+mj-lt"/>
              </a:rPr>
              <a:t>Overview</a:t>
            </a:r>
          </a:p>
          <a:p>
            <a:pPr marL="280121" indent="-280121">
              <a:lnSpc>
                <a:spcPct val="150000"/>
              </a:lnSpc>
              <a:buFont typeface="Arial" panose="020B0604020202020204" pitchFamily="34" charset="0"/>
              <a:buChar char="•"/>
            </a:pPr>
            <a:r>
              <a:rPr lang="en-US" sz="1765" dirty="0">
                <a:solidFill>
                  <a:schemeClr val="tx1"/>
                </a:solidFill>
                <a:cs typeface="Segoe UI" panose="020B0502040204020203" pitchFamily="34" charset="0"/>
              </a:rPr>
              <a:t>Provide ability to load data from storage account to desired linked service. </a:t>
            </a:r>
          </a:p>
          <a:p>
            <a:pPr marL="280121" indent="-280121">
              <a:lnSpc>
                <a:spcPct val="150000"/>
              </a:lnSpc>
              <a:buFont typeface="Arial" panose="020B0604020202020204" pitchFamily="34" charset="0"/>
              <a:buChar char="•"/>
            </a:pPr>
            <a:r>
              <a:rPr lang="en-US" sz="1765" dirty="0">
                <a:solidFill>
                  <a:schemeClr val="tx1"/>
                </a:solidFill>
                <a:cs typeface="Segoe UI" panose="020B0502040204020203" pitchFamily="34" charset="0"/>
              </a:rPr>
              <a:t>Load data by manual execution of pipeline or by orchestration.</a:t>
            </a:r>
          </a:p>
          <a:p>
            <a:r>
              <a:rPr lang="en-US" sz="1961" b="1" dirty="0">
                <a:solidFill>
                  <a:schemeClr val="tx2"/>
                </a:solidFill>
                <a:latin typeface="+mj-lt"/>
              </a:rPr>
              <a:t>Benefits</a:t>
            </a:r>
            <a:endParaRPr lang="en-US" sz="1800" b="1" dirty="0">
              <a:solidFill>
                <a:schemeClr val="tx2"/>
              </a:solidFill>
              <a:latin typeface="+mj-lt"/>
            </a:endParaRP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Supports common loading patterns.</a:t>
            </a: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Fully parallel loading into data lake or SQL tables. </a:t>
            </a: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Graphical development experience.</a:t>
            </a:r>
          </a:p>
          <a:p>
            <a:pPr>
              <a:lnSpc>
                <a:spcPct val="150000"/>
              </a:lnSpc>
            </a:pPr>
            <a:endParaRPr lang="en-US" sz="1600" dirty="0">
              <a:solidFill>
                <a:schemeClr val="tx1"/>
              </a:solidFill>
              <a:cs typeface="Segoe UI" panose="020B0502040204020203" pitchFamily="34" charset="0"/>
            </a:endParaRPr>
          </a:p>
          <a:p>
            <a:endParaRPr lang="en-US" dirty="0"/>
          </a:p>
        </p:txBody>
      </p:sp>
      <p:pic>
        <p:nvPicPr>
          <p:cNvPr id="8" name="Picture 7">
            <a:extLst>
              <a:ext uri="{FF2B5EF4-FFF2-40B4-BE49-F238E27FC236}">
                <a16:creationId xmlns:a16="http://schemas.microsoft.com/office/drawing/2014/main" id="{3F8910F0-EEC8-43C4-9E5D-4D4A905E5504}"/>
              </a:ext>
            </a:extLst>
          </p:cNvPr>
          <p:cNvPicPr>
            <a:picLocks noChangeAspect="1"/>
          </p:cNvPicPr>
          <p:nvPr/>
        </p:nvPicPr>
        <p:blipFill rotWithShape="1">
          <a:blip r:embed="rId3"/>
          <a:srcRect t="-1" b="50479"/>
          <a:stretch/>
        </p:blipFill>
        <p:spPr>
          <a:xfrm>
            <a:off x="5112868" y="669192"/>
            <a:ext cx="6459173" cy="2186057"/>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047FBB2D-22E6-4D82-8093-9BF3D5303348}"/>
              </a:ext>
            </a:extLst>
          </p:cNvPr>
          <p:cNvPicPr>
            <a:picLocks noChangeAspect="1"/>
          </p:cNvPicPr>
          <p:nvPr/>
        </p:nvPicPr>
        <p:blipFill>
          <a:blip r:embed="rId4"/>
          <a:stretch>
            <a:fillRect/>
          </a:stretch>
        </p:blipFill>
        <p:spPr>
          <a:xfrm>
            <a:off x="4789124" y="2987399"/>
            <a:ext cx="7334229" cy="3728093"/>
          </a:xfrm>
          <a:prstGeom prst="rect">
            <a:avLst/>
          </a:prstGeom>
        </p:spPr>
      </p:pic>
    </p:spTree>
    <p:extLst>
      <p:ext uri="{BB962C8B-B14F-4D97-AF65-F5344CB8AC3E}">
        <p14:creationId xmlns:p14="http://schemas.microsoft.com/office/powerpoint/2010/main" val="37239858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7229" y="168592"/>
            <a:ext cx="7419566" cy="757914"/>
          </a:xfrm>
        </p:spPr>
        <p:txBody>
          <a:bodyPr/>
          <a:lstStyle/>
          <a:p>
            <a:r>
              <a:rPr lang="en-US"/>
              <a:t>Integration runtimes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7229" y="999630"/>
            <a:ext cx="5555177" cy="5559347"/>
          </a:xfrm>
        </p:spPr>
        <p:txBody>
          <a:bodyPr/>
          <a:lstStyle/>
          <a:p>
            <a:pPr>
              <a:lnSpc>
                <a:spcPct val="110000"/>
              </a:lnSpc>
              <a:spcBef>
                <a:spcPts val="600"/>
              </a:spcBef>
              <a:spcAft>
                <a:spcPts val="600"/>
              </a:spcAft>
            </a:pPr>
            <a:r>
              <a:rPr lang="en-US" sz="1961">
                <a:solidFill>
                  <a:schemeClr val="tx2"/>
                </a:solidFill>
                <a:latin typeface="+mj-lt"/>
              </a:rPr>
              <a:t>Overview</a:t>
            </a:r>
          </a:p>
          <a:p>
            <a:pPr>
              <a:lnSpc>
                <a:spcPct val="110000"/>
              </a:lnSpc>
              <a:spcBef>
                <a:spcPts val="600"/>
              </a:spcBef>
              <a:spcAft>
                <a:spcPts val="600"/>
              </a:spcAft>
            </a:pPr>
            <a:r>
              <a:rPr lang="en-US" sz="1765"/>
              <a:t>Integration runtimes are the compute infrastructure used by Pipelines to provide the data integration capabilities across different network environments. An integration runtime provides the bridge between the activity and linked services.</a:t>
            </a:r>
            <a:endParaRPr lang="en-US" sz="1765">
              <a:latin typeface="Segoe UI"/>
            </a:endParaRPr>
          </a:p>
          <a:p>
            <a:pPr>
              <a:lnSpc>
                <a:spcPct val="110000"/>
              </a:lnSpc>
              <a:spcBef>
                <a:spcPts val="600"/>
              </a:spcBef>
              <a:spcAft>
                <a:spcPts val="600"/>
              </a:spcAft>
            </a:pPr>
            <a:r>
              <a:rPr lang="en-US" sz="1961">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a:t>Offers Azure Integration Runtime or Self-Hosted Integration Runtime</a:t>
            </a:r>
          </a:p>
          <a:p>
            <a:pPr marL="280121" indent="-280121">
              <a:lnSpc>
                <a:spcPct val="110000"/>
              </a:lnSpc>
              <a:spcBef>
                <a:spcPts val="600"/>
              </a:spcBef>
              <a:spcAft>
                <a:spcPts val="600"/>
              </a:spcAft>
              <a:buFont typeface="Arial" panose="020B0604020202020204" pitchFamily="34" charset="0"/>
              <a:buChar char="•"/>
            </a:pPr>
            <a:r>
              <a:rPr lang="en-US" sz="1765"/>
              <a:t>Azure Integration Runtime – provides fully managed, serverless compute in Azure</a:t>
            </a:r>
          </a:p>
          <a:p>
            <a:pPr marL="280121" indent="-280121">
              <a:lnSpc>
                <a:spcPct val="110000"/>
              </a:lnSpc>
              <a:spcBef>
                <a:spcPts val="600"/>
              </a:spcBef>
              <a:spcAft>
                <a:spcPts val="600"/>
              </a:spcAft>
              <a:buFont typeface="Arial" panose="020B0604020202020204" pitchFamily="34" charset="0"/>
              <a:buChar char="•"/>
            </a:pPr>
            <a:r>
              <a:rPr lang="en-US" sz="1765"/>
              <a:t>Self-Hosted Integration Runtime – use compute resources in on-premises machine or a VM inside private network</a:t>
            </a:r>
          </a:p>
          <a:p>
            <a:pPr>
              <a:lnSpc>
                <a:spcPct val="110000"/>
              </a:lnSpc>
              <a:spcBef>
                <a:spcPts val="600"/>
              </a:spcBef>
              <a:spcAft>
                <a:spcPts val="600"/>
              </a:spcAft>
            </a:pPr>
            <a:endParaRPr lang="en-US" sz="1765"/>
          </a:p>
        </p:txBody>
      </p:sp>
      <p:pic>
        <p:nvPicPr>
          <p:cNvPr id="6" name="Picture 5">
            <a:extLst>
              <a:ext uri="{FF2B5EF4-FFF2-40B4-BE49-F238E27FC236}">
                <a16:creationId xmlns:a16="http://schemas.microsoft.com/office/drawing/2014/main" id="{7FCFB6F5-EB1A-49D4-B54E-664E83A0C3FC}"/>
              </a:ext>
            </a:extLst>
          </p:cNvPr>
          <p:cNvPicPr>
            <a:picLocks noChangeAspect="1"/>
          </p:cNvPicPr>
          <p:nvPr/>
        </p:nvPicPr>
        <p:blipFill>
          <a:blip r:embed="rId3"/>
          <a:stretch>
            <a:fillRect/>
          </a:stretch>
        </p:blipFill>
        <p:spPr>
          <a:xfrm>
            <a:off x="5982406" y="1119541"/>
            <a:ext cx="6058750" cy="2573144"/>
          </a:xfrm>
          <a:prstGeom prst="rect">
            <a:avLst/>
          </a:prstGeom>
        </p:spPr>
      </p:pic>
      <p:sp>
        <p:nvSpPr>
          <p:cNvPr id="7" name="Rectangle 6">
            <a:extLst>
              <a:ext uri="{FF2B5EF4-FFF2-40B4-BE49-F238E27FC236}">
                <a16:creationId xmlns:a16="http://schemas.microsoft.com/office/drawing/2014/main" id="{3E2649C9-45D5-4F5A-B209-D9D5FAB837CD}"/>
              </a:ext>
            </a:extLst>
          </p:cNvPr>
          <p:cNvSpPr/>
          <p:nvPr/>
        </p:nvSpPr>
        <p:spPr bwMode="auto">
          <a:xfrm>
            <a:off x="6274902" y="223476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7D12F24-A51C-4E1A-BAD2-10949C8C838F}"/>
              </a:ext>
            </a:extLst>
          </p:cNvPr>
          <p:cNvSpPr/>
          <p:nvPr/>
        </p:nvSpPr>
        <p:spPr bwMode="auto">
          <a:xfrm>
            <a:off x="7501619" y="1194636"/>
            <a:ext cx="597074" cy="1161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2D515019-8678-4FC6-8595-BC6A0B5C87BC}"/>
              </a:ext>
            </a:extLst>
          </p:cNvPr>
          <p:cNvPicPr>
            <a:picLocks noChangeAspect="1"/>
          </p:cNvPicPr>
          <p:nvPr/>
        </p:nvPicPr>
        <p:blipFill>
          <a:blip r:embed="rId4"/>
          <a:stretch>
            <a:fillRect/>
          </a:stretch>
        </p:blipFill>
        <p:spPr>
          <a:xfrm>
            <a:off x="7851297" y="2772030"/>
            <a:ext cx="3367548" cy="3961086"/>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3B66D9B3-BECD-4DA7-A13A-785439782F4B}"/>
              </a:ext>
            </a:extLst>
          </p:cNvPr>
          <p:cNvSpPr/>
          <p:nvPr/>
        </p:nvSpPr>
        <p:spPr bwMode="auto">
          <a:xfrm>
            <a:off x="7447928" y="1882781"/>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3" name="Connector: Elbow 12">
            <a:extLst>
              <a:ext uri="{FF2B5EF4-FFF2-40B4-BE49-F238E27FC236}">
                <a16:creationId xmlns:a16="http://schemas.microsoft.com/office/drawing/2014/main" id="{D9137469-2651-4AA1-88EA-3B10EE27024D}"/>
              </a:ext>
            </a:extLst>
          </p:cNvPr>
          <p:cNvCxnSpPr>
            <a:cxnSpLocks/>
            <a:stCxn id="10" idx="3"/>
            <a:endCxn id="9" idx="0"/>
          </p:cNvCxnSpPr>
          <p:nvPr/>
        </p:nvCxnSpPr>
        <p:spPr>
          <a:xfrm>
            <a:off x="8045002" y="2005174"/>
            <a:ext cx="1188551" cy="766856"/>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861322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580194-EC0A-4159-84F8-5B2CA72D5259}"/>
              </a:ext>
            </a:extLst>
          </p:cNvPr>
          <p:cNvSpPr>
            <a:spLocks noGrp="1"/>
          </p:cNvSpPr>
          <p:nvPr>
            <p:ph type="title"/>
          </p:nvPr>
        </p:nvSpPr>
        <p:spPr>
          <a:xfrm>
            <a:off x="426426" y="222583"/>
            <a:ext cx="10544065" cy="758022"/>
          </a:xfrm>
        </p:spPr>
        <p:txBody>
          <a:bodyPr/>
          <a:lstStyle/>
          <a:p>
            <a:r>
              <a:rPr lang="en-US" dirty="0"/>
              <a:t>Data Movement with Integration Runtimes</a:t>
            </a:r>
          </a:p>
        </p:txBody>
      </p:sp>
      <p:sp>
        <p:nvSpPr>
          <p:cNvPr id="4" name="Text Placeholder 3">
            <a:extLst>
              <a:ext uri="{FF2B5EF4-FFF2-40B4-BE49-F238E27FC236}">
                <a16:creationId xmlns:a16="http://schemas.microsoft.com/office/drawing/2014/main" id="{4D0BE427-19F6-4B80-B6C6-A09A24EB395C}"/>
              </a:ext>
            </a:extLst>
          </p:cNvPr>
          <p:cNvSpPr>
            <a:spLocks noGrp="1"/>
          </p:cNvSpPr>
          <p:nvPr>
            <p:ph type="body" sz="quarter" idx="11"/>
          </p:nvPr>
        </p:nvSpPr>
        <p:spPr>
          <a:xfrm>
            <a:off x="427228" y="1130241"/>
            <a:ext cx="6589516" cy="4934284"/>
          </a:xfrm>
        </p:spPr>
        <p:txBody>
          <a:bodyPr/>
          <a:lstStyle/>
          <a:p>
            <a:pPr>
              <a:lnSpc>
                <a:spcPct val="150000"/>
              </a:lnSpc>
              <a:spcAft>
                <a:spcPts val="600"/>
              </a:spcAft>
            </a:pPr>
            <a:r>
              <a:rPr lang="en-US" sz="1961" b="1" dirty="0">
                <a:solidFill>
                  <a:schemeClr val="tx2"/>
                </a:solidFill>
                <a:latin typeface="+mj-lt"/>
              </a:rPr>
              <a:t>Scalable </a:t>
            </a:r>
          </a:p>
          <a:p>
            <a:pPr marL="280121" indent="-280121">
              <a:lnSpc>
                <a:spcPct val="100000"/>
              </a:lnSpc>
              <a:spcAft>
                <a:spcPts val="600"/>
              </a:spcAft>
              <a:buFont typeface="Arial" panose="020B0604020202020204" pitchFamily="34" charset="0"/>
              <a:buChar char="•"/>
            </a:pPr>
            <a:r>
              <a:rPr lang="en-US" sz="1765" dirty="0">
                <a:solidFill>
                  <a:schemeClr val="tx1"/>
                </a:solidFill>
              </a:rPr>
              <a:t>per job elasticity </a:t>
            </a:r>
          </a:p>
          <a:p>
            <a:pPr marL="280121" indent="-280121">
              <a:lnSpc>
                <a:spcPct val="100000"/>
              </a:lnSpc>
              <a:spcAft>
                <a:spcPts val="600"/>
              </a:spcAft>
              <a:buFont typeface="Arial" panose="020B0604020202020204" pitchFamily="34" charset="0"/>
              <a:buChar char="•"/>
            </a:pPr>
            <a:r>
              <a:rPr lang="en-US" sz="1765" dirty="0">
                <a:solidFill>
                  <a:schemeClr val="tx1"/>
                </a:solidFill>
              </a:rPr>
              <a:t>Up to 4 GB/s </a:t>
            </a:r>
          </a:p>
          <a:p>
            <a:pPr>
              <a:lnSpc>
                <a:spcPct val="100000"/>
              </a:lnSpc>
              <a:spcAft>
                <a:spcPts val="600"/>
              </a:spcAft>
            </a:pPr>
            <a:endParaRPr lang="en-US" sz="1765" dirty="0">
              <a:solidFill>
                <a:schemeClr val="tx1"/>
              </a:solidFill>
            </a:endParaRPr>
          </a:p>
          <a:p>
            <a:pPr>
              <a:lnSpc>
                <a:spcPct val="150000"/>
              </a:lnSpc>
              <a:spcAft>
                <a:spcPts val="600"/>
              </a:spcAft>
            </a:pPr>
            <a:r>
              <a:rPr lang="en-US" sz="1961" b="1" dirty="0">
                <a:solidFill>
                  <a:schemeClr val="tx2"/>
                </a:solidFill>
                <a:latin typeface="+mj-lt"/>
              </a:rPr>
              <a:t>Simple </a:t>
            </a:r>
          </a:p>
          <a:p>
            <a:pPr marL="280121" indent="-280121">
              <a:lnSpc>
                <a:spcPct val="100000"/>
              </a:lnSpc>
              <a:spcAft>
                <a:spcPts val="600"/>
              </a:spcAft>
              <a:buFont typeface="Arial" panose="020B0604020202020204" pitchFamily="34" charset="0"/>
              <a:buChar char="•"/>
            </a:pPr>
            <a:r>
              <a:rPr lang="en-US" sz="1765" dirty="0">
                <a:solidFill>
                  <a:schemeClr val="tx1"/>
                </a:solidFill>
              </a:rPr>
              <a:t>Visually author or via code (Python, </a:t>
            </a:r>
            <a:r>
              <a:rPr lang="en-US" sz="1765" dirty="0" err="1">
                <a:solidFill>
                  <a:schemeClr val="tx1"/>
                </a:solidFill>
              </a:rPr>
              <a:t>.Net</a:t>
            </a:r>
            <a:r>
              <a:rPr lang="en-US" sz="1765" dirty="0">
                <a:solidFill>
                  <a:schemeClr val="tx1"/>
                </a:solidFill>
              </a:rPr>
              <a:t>, etc.)  </a:t>
            </a:r>
          </a:p>
          <a:p>
            <a:pPr marL="280121" indent="-280121">
              <a:lnSpc>
                <a:spcPct val="100000"/>
              </a:lnSpc>
              <a:spcAft>
                <a:spcPts val="600"/>
              </a:spcAft>
              <a:buFont typeface="Arial" panose="020B0604020202020204" pitchFamily="34" charset="0"/>
              <a:buChar char="•"/>
            </a:pPr>
            <a:r>
              <a:rPr lang="en-US" sz="1765" dirty="0">
                <a:solidFill>
                  <a:schemeClr val="tx1"/>
                </a:solidFill>
              </a:rPr>
              <a:t>Serverless, no infrastructure to manage </a:t>
            </a:r>
          </a:p>
          <a:p>
            <a:pPr>
              <a:lnSpc>
                <a:spcPct val="100000"/>
              </a:lnSpc>
              <a:spcAft>
                <a:spcPts val="600"/>
              </a:spcAft>
            </a:pPr>
            <a:endParaRPr lang="en-US" sz="1765" dirty="0">
              <a:solidFill>
                <a:schemeClr val="tx1"/>
              </a:solidFill>
            </a:endParaRPr>
          </a:p>
          <a:p>
            <a:pPr>
              <a:lnSpc>
                <a:spcPct val="150000"/>
              </a:lnSpc>
              <a:spcAft>
                <a:spcPts val="600"/>
              </a:spcAft>
            </a:pPr>
            <a:r>
              <a:rPr lang="en-US" sz="1961" b="1" dirty="0">
                <a:solidFill>
                  <a:schemeClr val="tx2"/>
                </a:solidFill>
                <a:latin typeface="+mj-lt"/>
              </a:rPr>
              <a:t>Access all your data    </a:t>
            </a:r>
          </a:p>
          <a:p>
            <a:pPr marL="280121" indent="-280121">
              <a:lnSpc>
                <a:spcPct val="100000"/>
              </a:lnSpc>
              <a:spcAft>
                <a:spcPts val="600"/>
              </a:spcAft>
              <a:buFont typeface="Arial" panose="020B0604020202020204" pitchFamily="34" charset="0"/>
              <a:buChar char="•"/>
            </a:pPr>
            <a:r>
              <a:rPr lang="en-US" sz="1765" dirty="0">
                <a:solidFill>
                  <a:schemeClr val="tx1"/>
                </a:solidFill>
              </a:rPr>
              <a:t>90+ connectors provided and growing (cloud, on premises, SaaS)</a:t>
            </a:r>
          </a:p>
          <a:p>
            <a:pPr marL="280121" indent="-280121">
              <a:lnSpc>
                <a:spcPct val="100000"/>
              </a:lnSpc>
              <a:spcAft>
                <a:spcPts val="600"/>
              </a:spcAft>
              <a:buFont typeface="Arial" panose="020B0604020202020204" pitchFamily="34" charset="0"/>
              <a:buChar char="•"/>
            </a:pPr>
            <a:r>
              <a:rPr lang="en-US" sz="1765" dirty="0">
                <a:solidFill>
                  <a:schemeClr val="tx1"/>
                </a:solidFill>
              </a:rPr>
              <a:t>Data Movement as a Service: 25 points of presence worldwide  </a:t>
            </a:r>
          </a:p>
          <a:p>
            <a:pPr marL="280121" indent="-280121">
              <a:lnSpc>
                <a:spcPct val="100000"/>
              </a:lnSpc>
              <a:spcAft>
                <a:spcPts val="600"/>
              </a:spcAft>
              <a:buFont typeface="Arial" panose="020B0604020202020204" pitchFamily="34" charset="0"/>
              <a:buChar char="•"/>
            </a:pPr>
            <a:r>
              <a:rPr lang="en-US" sz="1765" dirty="0">
                <a:solidFill>
                  <a:schemeClr val="tx1"/>
                </a:solidFill>
              </a:rPr>
              <a:t>Self-hostable Integration Runtime for hybrid movement</a:t>
            </a:r>
          </a:p>
          <a:p>
            <a:pPr>
              <a:lnSpc>
                <a:spcPct val="150000"/>
              </a:lnSpc>
            </a:pPr>
            <a:endParaRPr lang="en-US" sz="1961" dirty="0">
              <a:solidFill>
                <a:srgbClr val="353535"/>
              </a:solidFill>
              <a:cs typeface="Segoe UI" panose="020B0502040204020203" pitchFamily="34" charset="0"/>
            </a:endParaRPr>
          </a:p>
        </p:txBody>
      </p:sp>
      <p:grpSp>
        <p:nvGrpSpPr>
          <p:cNvPr id="60" name="Group 59">
            <a:extLst>
              <a:ext uri="{FF2B5EF4-FFF2-40B4-BE49-F238E27FC236}">
                <a16:creationId xmlns:a16="http://schemas.microsoft.com/office/drawing/2014/main" id="{AAF7B35D-577A-4043-885F-8A09E3A08E54}"/>
              </a:ext>
            </a:extLst>
          </p:cNvPr>
          <p:cNvGrpSpPr/>
          <p:nvPr/>
        </p:nvGrpSpPr>
        <p:grpSpPr>
          <a:xfrm>
            <a:off x="7172753" y="1725935"/>
            <a:ext cx="4277382" cy="3885532"/>
            <a:chOff x="7172906" y="1725693"/>
            <a:chExt cx="4277988" cy="3886083"/>
          </a:xfrm>
        </p:grpSpPr>
        <p:pic>
          <p:nvPicPr>
            <p:cNvPr id="10" name="Graphic 9">
              <a:extLst>
                <a:ext uri="{FF2B5EF4-FFF2-40B4-BE49-F238E27FC236}">
                  <a16:creationId xmlns:a16="http://schemas.microsoft.com/office/drawing/2014/main" id="{D99D78C3-CDF6-4A61-BCA8-D356A3CBC8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72906" y="1972693"/>
              <a:ext cx="1082351" cy="1082351"/>
            </a:xfrm>
            <a:prstGeom prst="rect">
              <a:avLst/>
            </a:prstGeom>
          </p:spPr>
        </p:pic>
        <p:pic>
          <p:nvPicPr>
            <p:cNvPr id="14" name="Graphic 13">
              <a:extLst>
                <a:ext uri="{FF2B5EF4-FFF2-40B4-BE49-F238E27FC236}">
                  <a16:creationId xmlns:a16="http://schemas.microsoft.com/office/drawing/2014/main" id="{6C273930-D26F-4EAB-80A5-ED60B6F55C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77477" y="4485706"/>
              <a:ext cx="765307" cy="765307"/>
            </a:xfrm>
            <a:prstGeom prst="rect">
              <a:avLst/>
            </a:prstGeom>
          </p:spPr>
        </p:pic>
        <p:sp>
          <p:nvSpPr>
            <p:cNvPr id="23" name="Freeform: Shape 22">
              <a:extLst>
                <a:ext uri="{FF2B5EF4-FFF2-40B4-BE49-F238E27FC236}">
                  <a16:creationId xmlns:a16="http://schemas.microsoft.com/office/drawing/2014/main" id="{0699C5CC-BE52-45E7-AA8C-5818F1FAE286}"/>
                </a:ext>
              </a:extLst>
            </p:cNvPr>
            <p:cNvSpPr/>
            <p:nvPr/>
          </p:nvSpPr>
          <p:spPr bwMode="auto">
            <a:xfrm>
              <a:off x="7893698" y="2700010"/>
              <a:ext cx="1512977" cy="1256170"/>
            </a:xfrm>
            <a:custGeom>
              <a:avLst/>
              <a:gdLst>
                <a:gd name="connsiteX0" fmla="*/ 0 w 1512977"/>
                <a:gd name="connsiteY0" fmla="*/ 388423 h 1256170"/>
                <a:gd name="connsiteX1" fmla="*/ 1483567 w 1512977"/>
                <a:gd name="connsiteY1" fmla="*/ 43190 h 1256170"/>
                <a:gd name="connsiteX2" fmla="*/ 1063690 w 1512977"/>
                <a:gd name="connsiteY2" fmla="*/ 1256170 h 1256170"/>
              </a:gdLst>
              <a:ahLst/>
              <a:cxnLst>
                <a:cxn ang="0">
                  <a:pos x="connsiteX0" y="connsiteY0"/>
                </a:cxn>
                <a:cxn ang="0">
                  <a:pos x="connsiteX1" y="connsiteY1"/>
                </a:cxn>
                <a:cxn ang="0">
                  <a:pos x="connsiteX2" y="connsiteY2"/>
                </a:cxn>
              </a:cxnLst>
              <a:rect l="l" t="t" r="r" b="b"/>
              <a:pathLst>
                <a:path w="1512977" h="1256170">
                  <a:moveTo>
                    <a:pt x="0" y="388423"/>
                  </a:moveTo>
                  <a:cubicBezTo>
                    <a:pt x="653142" y="143494"/>
                    <a:pt x="1306285" y="-101434"/>
                    <a:pt x="1483567" y="43190"/>
                  </a:cubicBezTo>
                  <a:cubicBezTo>
                    <a:pt x="1660849" y="187814"/>
                    <a:pt x="975049" y="993358"/>
                    <a:pt x="1063690" y="125617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2A05D29E-2DE6-4491-BE18-045FBB789FAD}"/>
                </a:ext>
              </a:extLst>
            </p:cNvPr>
            <p:cNvCxnSpPr>
              <a:cxnSpLocks/>
            </p:cNvCxnSpPr>
            <p:nvPr/>
          </p:nvCxnSpPr>
          <p:spPr>
            <a:xfrm flipV="1">
              <a:off x="7909352" y="2426960"/>
              <a:ext cx="1497323" cy="96451"/>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EDC4BD2-15FB-49CC-A9F2-836DAFF177DA}"/>
                </a:ext>
              </a:extLst>
            </p:cNvPr>
            <p:cNvCxnSpPr>
              <a:cxnSpLocks/>
            </p:cNvCxnSpPr>
            <p:nvPr/>
          </p:nvCxnSpPr>
          <p:spPr>
            <a:xfrm flipV="1">
              <a:off x="8720895" y="3055045"/>
              <a:ext cx="960685" cy="16284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2" name="Graphic 31">
              <a:extLst>
                <a:ext uri="{FF2B5EF4-FFF2-40B4-BE49-F238E27FC236}">
                  <a16:creationId xmlns:a16="http://schemas.microsoft.com/office/drawing/2014/main" id="{FB6606F5-64E7-4621-B758-A7B90285EC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98041" y="4638050"/>
              <a:ext cx="765306" cy="765306"/>
            </a:xfrm>
            <a:prstGeom prst="rect">
              <a:avLst/>
            </a:prstGeom>
          </p:spPr>
        </p:pic>
        <p:cxnSp>
          <p:nvCxnSpPr>
            <p:cNvPr id="33" name="Straight Connector 32">
              <a:extLst>
                <a:ext uri="{FF2B5EF4-FFF2-40B4-BE49-F238E27FC236}">
                  <a16:creationId xmlns:a16="http://schemas.microsoft.com/office/drawing/2014/main" id="{67C9814F-C92A-4C82-AD9B-96AAE90994F6}"/>
                </a:ext>
              </a:extLst>
            </p:cNvPr>
            <p:cNvCxnSpPr>
              <a:cxnSpLocks/>
              <a:stCxn id="32" idx="0"/>
            </p:cNvCxnSpPr>
            <p:nvPr/>
          </p:nvCxnSpPr>
          <p:spPr>
            <a:xfrm flipV="1">
              <a:off x="9780694" y="3093898"/>
              <a:ext cx="327722" cy="15441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9" name="Graphic 38">
              <a:extLst>
                <a:ext uri="{FF2B5EF4-FFF2-40B4-BE49-F238E27FC236}">
                  <a16:creationId xmlns:a16="http://schemas.microsoft.com/office/drawing/2014/main" id="{CAB34692-0A96-4BEF-BA1D-6DFCED6A791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85589" y="4846471"/>
              <a:ext cx="765305" cy="765305"/>
            </a:xfrm>
            <a:prstGeom prst="rect">
              <a:avLst/>
            </a:prstGeom>
          </p:spPr>
        </p:pic>
        <p:cxnSp>
          <p:nvCxnSpPr>
            <p:cNvPr id="40" name="Straight Connector 39">
              <a:extLst>
                <a:ext uri="{FF2B5EF4-FFF2-40B4-BE49-F238E27FC236}">
                  <a16:creationId xmlns:a16="http://schemas.microsoft.com/office/drawing/2014/main" id="{0124BEFF-B53F-44B4-91D9-6831B3552D45}"/>
                </a:ext>
              </a:extLst>
            </p:cNvPr>
            <p:cNvCxnSpPr>
              <a:cxnSpLocks/>
              <a:stCxn id="39" idx="0"/>
            </p:cNvCxnSpPr>
            <p:nvPr/>
          </p:nvCxnSpPr>
          <p:spPr>
            <a:xfrm flipH="1" flipV="1">
              <a:off x="10628985" y="3093897"/>
              <a:ext cx="439257" cy="1752574"/>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1D524B4C-970C-48CB-96D4-DEE5D3CCFAAC}"/>
                </a:ext>
              </a:extLst>
            </p:cNvPr>
            <p:cNvGrpSpPr/>
            <p:nvPr/>
          </p:nvGrpSpPr>
          <p:grpSpPr>
            <a:xfrm>
              <a:off x="7578913" y="3328095"/>
              <a:ext cx="530456" cy="579723"/>
              <a:chOff x="8173936" y="5562423"/>
              <a:chExt cx="530456" cy="579723"/>
            </a:xfrm>
          </p:grpSpPr>
          <p:pic>
            <p:nvPicPr>
              <p:cNvPr id="49" name="Graphic 48">
                <a:extLst>
                  <a:ext uri="{FF2B5EF4-FFF2-40B4-BE49-F238E27FC236}">
                    <a16:creationId xmlns:a16="http://schemas.microsoft.com/office/drawing/2014/main" id="{52DB9326-4DFB-4DC0-8755-C5D7EE99CF4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73936" y="5562423"/>
                <a:ext cx="466725" cy="466725"/>
              </a:xfrm>
              <a:prstGeom prst="rect">
                <a:avLst/>
              </a:prstGeom>
            </p:spPr>
          </p:pic>
          <p:pic>
            <p:nvPicPr>
              <p:cNvPr id="47" name="Graphic 46">
                <a:extLst>
                  <a:ext uri="{FF2B5EF4-FFF2-40B4-BE49-F238E27FC236}">
                    <a16:creationId xmlns:a16="http://schemas.microsoft.com/office/drawing/2014/main" id="{863546AB-4BF2-4C5D-BB33-15CBAB09892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67155" y="5704909"/>
                <a:ext cx="437237" cy="437237"/>
              </a:xfrm>
              <a:prstGeom prst="rect">
                <a:avLst/>
              </a:prstGeom>
            </p:spPr>
          </p:pic>
        </p:grpSp>
        <p:cxnSp>
          <p:nvCxnSpPr>
            <p:cNvPr id="53" name="Straight Connector 52">
              <a:extLst>
                <a:ext uri="{FF2B5EF4-FFF2-40B4-BE49-F238E27FC236}">
                  <a16:creationId xmlns:a16="http://schemas.microsoft.com/office/drawing/2014/main" id="{A79678BB-B2E0-4FE0-8105-9772E69158DE}"/>
                </a:ext>
              </a:extLst>
            </p:cNvPr>
            <p:cNvCxnSpPr>
              <a:cxnSpLocks/>
              <a:stCxn id="47" idx="3"/>
            </p:cNvCxnSpPr>
            <p:nvPr/>
          </p:nvCxnSpPr>
          <p:spPr>
            <a:xfrm flipV="1">
              <a:off x="8109369" y="2846807"/>
              <a:ext cx="1333078" cy="842393"/>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0C667280-2CA5-43D1-82B4-550BCA4096D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315059" y="1725693"/>
              <a:ext cx="1656124" cy="1656124"/>
            </a:xfrm>
            <a:prstGeom prst="rect">
              <a:avLst/>
            </a:prstGeom>
          </p:spPr>
        </p:pic>
      </p:grpSp>
    </p:spTree>
    <p:extLst>
      <p:ext uri="{BB962C8B-B14F-4D97-AF65-F5344CB8AC3E}">
        <p14:creationId xmlns:p14="http://schemas.microsoft.com/office/powerpoint/2010/main" val="374183529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a:t>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7229" y="1411312"/>
            <a:ext cx="4947307" cy="5344773"/>
          </a:xfrm>
        </p:spPr>
        <p:txBody>
          <a:bodyPr/>
          <a:lstStyle/>
          <a:p>
            <a:pPr>
              <a:lnSpc>
                <a:spcPct val="110000"/>
              </a:lnSpc>
              <a:spcBef>
                <a:spcPts val="600"/>
              </a:spcBef>
              <a:spcAft>
                <a:spcPts val="600"/>
              </a:spcAft>
            </a:pPr>
            <a:r>
              <a:rPr lang="en-US" sz="1961">
                <a:solidFill>
                  <a:schemeClr val="tx2"/>
                </a:solidFill>
                <a:latin typeface="+mj-lt"/>
              </a:rPr>
              <a:t>Overview</a:t>
            </a:r>
          </a:p>
          <a:p>
            <a:pPr>
              <a:lnSpc>
                <a:spcPct val="110000"/>
              </a:lnSpc>
              <a:spcBef>
                <a:spcPts val="600"/>
              </a:spcBef>
              <a:spcAft>
                <a:spcPts val="600"/>
              </a:spcAft>
            </a:pPr>
            <a:r>
              <a:rPr lang="en-US" sz="1765"/>
              <a:t>Linked services define the connection information needed to connect to external resources.</a:t>
            </a:r>
          </a:p>
          <a:p>
            <a:pPr>
              <a:lnSpc>
                <a:spcPct val="110000"/>
              </a:lnSpc>
              <a:spcBef>
                <a:spcPts val="600"/>
              </a:spcBef>
              <a:spcAft>
                <a:spcPts val="600"/>
              </a:spcAft>
            </a:pPr>
            <a:endParaRPr lang="en-US" sz="1765"/>
          </a:p>
          <a:p>
            <a:pPr>
              <a:lnSpc>
                <a:spcPct val="110000"/>
              </a:lnSpc>
              <a:spcBef>
                <a:spcPts val="600"/>
              </a:spcBef>
              <a:spcAft>
                <a:spcPts val="600"/>
              </a:spcAft>
            </a:pPr>
            <a:r>
              <a:rPr lang="en-US" sz="1961">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a:t>Offers pre-build 90+ connectors </a:t>
            </a:r>
          </a:p>
          <a:p>
            <a:pPr marL="280121" indent="-280121">
              <a:lnSpc>
                <a:spcPct val="110000"/>
              </a:lnSpc>
              <a:spcBef>
                <a:spcPts val="600"/>
              </a:spcBef>
              <a:spcAft>
                <a:spcPts val="600"/>
              </a:spcAft>
              <a:buFont typeface="Arial" panose="020B0604020202020204" pitchFamily="34" charset="0"/>
              <a:buChar char="•"/>
            </a:pPr>
            <a:r>
              <a:rPr lang="en-US" sz="1765"/>
              <a:t>Easy cross platform data migration </a:t>
            </a:r>
          </a:p>
          <a:p>
            <a:pPr marL="280121" indent="-280121">
              <a:lnSpc>
                <a:spcPct val="110000"/>
              </a:lnSpc>
              <a:spcBef>
                <a:spcPts val="600"/>
              </a:spcBef>
              <a:spcAft>
                <a:spcPts val="600"/>
              </a:spcAft>
              <a:buFont typeface="Arial" panose="020B0604020202020204" pitchFamily="34" charset="0"/>
              <a:buChar char="•"/>
            </a:pPr>
            <a:r>
              <a:rPr lang="en-US" sz="1765"/>
              <a:t>Represents data store </a:t>
            </a:r>
            <a:r>
              <a:rPr lang="en-US" sz="1765" i="1"/>
              <a:t>or</a:t>
            </a:r>
            <a:r>
              <a:rPr lang="en-US" sz="1765"/>
              <a:t> compute resources</a:t>
            </a:r>
          </a:p>
          <a:p>
            <a:pPr>
              <a:lnSpc>
                <a:spcPct val="110000"/>
              </a:lnSpc>
              <a:spcBef>
                <a:spcPts val="600"/>
              </a:spcBef>
              <a:spcAft>
                <a:spcPts val="600"/>
              </a:spcAft>
            </a:pPr>
            <a:endParaRPr lang="en-US" sz="1765"/>
          </a:p>
          <a:p>
            <a:pPr>
              <a:lnSpc>
                <a:spcPct val="110000"/>
              </a:lnSpc>
              <a:spcBef>
                <a:spcPts val="600"/>
              </a:spcBef>
              <a:spcAft>
                <a:spcPts val="600"/>
              </a:spcAft>
            </a:pPr>
            <a:endParaRPr lang="en-US" sz="1961">
              <a:solidFill>
                <a:schemeClr val="tx2"/>
              </a:solidFill>
              <a:latin typeface="+mj-lt"/>
            </a:endParaRPr>
          </a:p>
        </p:txBody>
      </p:sp>
      <p:pic>
        <p:nvPicPr>
          <p:cNvPr id="6" name="Picture 5">
            <a:extLst>
              <a:ext uri="{FF2B5EF4-FFF2-40B4-BE49-F238E27FC236}">
                <a16:creationId xmlns:a16="http://schemas.microsoft.com/office/drawing/2014/main" id="{0542BDBE-585C-4EF3-AEA2-779E69881C05}"/>
              </a:ext>
            </a:extLst>
          </p:cNvPr>
          <p:cNvPicPr>
            <a:picLocks noChangeAspect="1"/>
          </p:cNvPicPr>
          <p:nvPr/>
        </p:nvPicPr>
        <p:blipFill>
          <a:blip r:embed="rId2"/>
          <a:stretch>
            <a:fillRect/>
          </a:stretch>
        </p:blipFill>
        <p:spPr>
          <a:xfrm>
            <a:off x="5555193" y="980952"/>
            <a:ext cx="6635943" cy="3088013"/>
          </a:xfrm>
          <a:prstGeom prst="rect">
            <a:avLst/>
          </a:prstGeom>
        </p:spPr>
      </p:pic>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8901007" y="3053581"/>
            <a:ext cx="2961262" cy="3673323"/>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5901730" y="172229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7382623" y="1966746"/>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7979698" y="2089137"/>
            <a:ext cx="2401939" cy="96444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0ED1A94-42E0-4A47-8721-23A31350A452}"/>
              </a:ext>
            </a:extLst>
          </p:cNvPr>
          <p:cNvSpPr/>
          <p:nvPr/>
        </p:nvSpPr>
        <p:spPr bwMode="auto">
          <a:xfrm>
            <a:off x="7382623" y="1027601"/>
            <a:ext cx="380210" cy="143741"/>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025188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t>Data Flows</a:t>
            </a:r>
          </a:p>
        </p:txBody>
      </p:sp>
      <p:pic>
        <p:nvPicPr>
          <p:cNvPr id="6" name="Picture 5">
            <a:extLst>
              <a:ext uri="{FF2B5EF4-FFF2-40B4-BE49-F238E27FC236}">
                <a16:creationId xmlns:a16="http://schemas.microsoft.com/office/drawing/2014/main" id="{50371809-C113-47FC-B95B-F58F934CEAED}"/>
              </a:ext>
            </a:extLst>
          </p:cNvPr>
          <p:cNvPicPr>
            <a:picLocks noChangeAspect="1"/>
          </p:cNvPicPr>
          <p:nvPr/>
        </p:nvPicPr>
        <p:blipFill rotWithShape="1">
          <a:blip r:embed="rId2"/>
          <a:srcRect t="15510" b="9660"/>
          <a:stretch/>
        </p:blipFill>
        <p:spPr>
          <a:xfrm>
            <a:off x="2725018" y="2036784"/>
            <a:ext cx="9300522" cy="4598179"/>
          </a:xfrm>
          <a:prstGeom prst="rect">
            <a:avLst/>
          </a:prstGeom>
          <a:ln>
            <a:solidFill>
              <a:schemeClr val="bg2">
                <a:lumMod val="50000"/>
              </a:schemeClr>
            </a:solidFill>
          </a:ln>
        </p:spPr>
      </p:pic>
      <p:sp>
        <p:nvSpPr>
          <p:cNvPr id="7" name="Text Placeholder 3">
            <a:extLst>
              <a:ext uri="{FF2B5EF4-FFF2-40B4-BE49-F238E27FC236}">
                <a16:creationId xmlns:a16="http://schemas.microsoft.com/office/drawing/2014/main" id="{07BA9DA8-70D7-4BBE-AC27-15644B181A0D}"/>
              </a:ext>
            </a:extLst>
          </p:cNvPr>
          <p:cNvSpPr>
            <a:spLocks noGrp="1"/>
          </p:cNvSpPr>
          <p:nvPr>
            <p:ph type="body" sz="quarter" idx="11"/>
          </p:nvPr>
        </p:nvSpPr>
        <p:spPr>
          <a:xfrm>
            <a:off x="427229" y="1095625"/>
            <a:ext cx="11406961" cy="867624"/>
          </a:xfrm>
        </p:spPr>
        <p:txBody>
          <a:bodyPr/>
          <a:lstStyle/>
          <a:p>
            <a:pPr>
              <a:lnSpc>
                <a:spcPct val="100000"/>
              </a:lnSpc>
              <a:spcAft>
                <a:spcPts val="1000"/>
              </a:spcAft>
            </a:pPr>
            <a:r>
              <a:rPr lang="en-US" sz="1961" dirty="0">
                <a:solidFill>
                  <a:schemeClr val="tx1"/>
                </a:solidFill>
              </a:rPr>
              <a:t>Mapping Data flows are pipeline activities providing a visual way of specifying how to transform data.</a:t>
            </a:r>
          </a:p>
          <a:p>
            <a:pPr>
              <a:lnSpc>
                <a:spcPct val="100000"/>
              </a:lnSpc>
              <a:spcAft>
                <a:spcPts val="1000"/>
              </a:spcAft>
            </a:pPr>
            <a:r>
              <a:rPr lang="en-US" sz="1961" dirty="0">
                <a:solidFill>
                  <a:schemeClr val="tx1"/>
                </a:solidFill>
              </a:rPr>
              <a:t>Provides a code-free experience.</a:t>
            </a:r>
          </a:p>
          <a:p>
            <a:pPr>
              <a:lnSpc>
                <a:spcPct val="100000"/>
              </a:lnSpc>
              <a:spcAft>
                <a:spcPts val="1000"/>
              </a:spcAft>
            </a:pPr>
            <a:endParaRPr lang="en-US" sz="1961" dirty="0">
              <a:solidFill>
                <a:schemeClr val="tx1"/>
              </a:solidFill>
            </a:endParaRPr>
          </a:p>
          <a:p>
            <a:pPr>
              <a:lnSpc>
                <a:spcPct val="100000"/>
              </a:lnSpc>
              <a:spcAft>
                <a:spcPts val="1000"/>
              </a:spcAft>
            </a:pPr>
            <a:endParaRPr lang="en-US" sz="1961" dirty="0">
              <a:solidFill>
                <a:schemeClr val="tx1"/>
              </a:solidFill>
            </a:endParaRPr>
          </a:p>
          <a:p>
            <a:pPr>
              <a:lnSpc>
                <a:spcPct val="100000"/>
              </a:lnSpc>
              <a:spcAft>
                <a:spcPts val="1000"/>
              </a:spcAft>
            </a:pPr>
            <a:endParaRPr lang="en-US" sz="1961" dirty="0">
              <a:solidFill>
                <a:schemeClr val="tx1"/>
              </a:solidFill>
            </a:endParaRPr>
          </a:p>
        </p:txBody>
      </p:sp>
    </p:spTree>
    <p:extLst>
      <p:ext uri="{BB962C8B-B14F-4D97-AF65-F5344CB8AC3E}">
        <p14:creationId xmlns:p14="http://schemas.microsoft.com/office/powerpoint/2010/main" val="2351973906"/>
      </p:ext>
    </p:extLst>
  </p:cSld>
  <p:clrMapOvr>
    <a:masterClrMapping/>
  </p:clrMapOvr>
  <p:transition>
    <p:fade/>
  </p:transition>
  <p:extLst>
    <p:ext uri="{6950BFC3-D8DA-4A85-94F7-54DA5524770B}">
      <p188:commentRel xmlns=""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8AAE9-BEF0-4530-994D-E41ADED20A05}"/>
              </a:ext>
            </a:extLst>
          </p:cNvPr>
          <p:cNvSpPr>
            <a:spLocks noGrp="1"/>
          </p:cNvSpPr>
          <p:nvPr>
            <p:ph type="title"/>
          </p:nvPr>
        </p:nvSpPr>
        <p:spPr>
          <a:xfrm>
            <a:off x="589044" y="457622"/>
            <a:ext cx="11016957" cy="553920"/>
          </a:xfrm>
          <a:prstGeom prst="rect">
            <a:avLst/>
          </a:prstGeom>
        </p:spPr>
        <p:txBody>
          <a:bodyPr wrap="square" anchor="t">
            <a:normAutofit/>
          </a:bodyPr>
          <a:lstStyle/>
          <a:p>
            <a:r>
              <a:rPr lang="en-US"/>
              <a:t>Dataflow Capabilities</a:t>
            </a:r>
          </a:p>
        </p:txBody>
      </p:sp>
      <p:graphicFrame>
        <p:nvGraphicFramePr>
          <p:cNvPr id="5" name="Text Placeholder 2">
            <a:extLst>
              <a:ext uri="{FF2B5EF4-FFF2-40B4-BE49-F238E27FC236}">
                <a16:creationId xmlns:a16="http://schemas.microsoft.com/office/drawing/2014/main" id="{037D50C0-5979-4AD3-AD06-AFE5881B4536}"/>
              </a:ext>
            </a:extLst>
          </p:cNvPr>
          <p:cNvGraphicFramePr/>
          <p:nvPr/>
        </p:nvGraphicFramePr>
        <p:xfrm>
          <a:off x="280971" y="1435383"/>
          <a:ext cx="11910163" cy="5178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0824943"/>
      </p:ext>
    </p:extLst>
  </p:cSld>
  <p:clrMapOvr>
    <a:masterClrMapping/>
  </p:clrMapOvr>
  <p:transition>
    <p:fade/>
  </p:transition>
  <p:extLst>
    <p:ext uri="{6950BFC3-D8DA-4A85-94F7-54DA5524770B}">
      <p188:commentRel xmlns="" xmlns:p188="http://schemas.microsoft.com/office/powerpoint/2018/8/main" r:id="rId8"/>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431EB-87AC-44C6-B7A9-C96216E08354}"/>
              </a:ext>
            </a:extLst>
          </p:cNvPr>
          <p:cNvSpPr>
            <a:spLocks noGrp="1"/>
          </p:cNvSpPr>
          <p:nvPr>
            <p:ph type="title"/>
          </p:nvPr>
        </p:nvSpPr>
        <p:spPr/>
        <p:txBody>
          <a:bodyPr/>
          <a:lstStyle/>
          <a:p>
            <a:r>
              <a:rPr lang="en-US"/>
              <a:t>Triggers</a:t>
            </a:r>
          </a:p>
        </p:txBody>
      </p:sp>
      <p:sp>
        <p:nvSpPr>
          <p:cNvPr id="4" name="Text Placeholder 3">
            <a:extLst>
              <a:ext uri="{FF2B5EF4-FFF2-40B4-BE49-F238E27FC236}">
                <a16:creationId xmlns:a16="http://schemas.microsoft.com/office/drawing/2014/main" id="{0F4EFC09-9557-4414-9AE6-9E216D0B11C8}"/>
              </a:ext>
            </a:extLst>
          </p:cNvPr>
          <p:cNvSpPr>
            <a:spLocks noGrp="1"/>
          </p:cNvSpPr>
          <p:nvPr>
            <p:ph type="body" sz="quarter" idx="11"/>
          </p:nvPr>
        </p:nvSpPr>
        <p:spPr>
          <a:xfrm>
            <a:off x="426427" y="1240179"/>
            <a:ext cx="4669591" cy="5128095"/>
          </a:xfrm>
        </p:spPr>
        <p:txBody>
          <a:bodyPr/>
          <a:lstStyle/>
          <a:p>
            <a:r>
              <a:rPr lang="en-US" sz="1961" dirty="0">
                <a:solidFill>
                  <a:schemeClr val="tx2"/>
                </a:solidFill>
                <a:latin typeface="+mj-lt"/>
              </a:rPr>
              <a:t>Overview</a:t>
            </a:r>
          </a:p>
          <a:p>
            <a:r>
              <a:rPr lang="en-US" sz="1765" dirty="0"/>
              <a:t>Triggers represent a unit of processing that determines when a pipeline execution needs to be kicked off. </a:t>
            </a:r>
          </a:p>
          <a:p>
            <a:r>
              <a:rPr lang="en-US" sz="1765" dirty="0"/>
              <a:t>Data Integration offers 3 trigger types as – </a:t>
            </a:r>
          </a:p>
          <a:p>
            <a:pPr marL="342834" indent="-342834">
              <a:buAutoNum type="arabicPeriod"/>
            </a:pPr>
            <a:r>
              <a:rPr lang="en-US" sz="1765" dirty="0"/>
              <a:t>Schedule – gets fired at a schedule with information of  start date, recurrence, end date</a:t>
            </a:r>
          </a:p>
          <a:p>
            <a:pPr marL="342834" indent="-342834">
              <a:buAutoNum type="arabicPeriod"/>
            </a:pPr>
            <a:r>
              <a:rPr lang="en-US" sz="1765" dirty="0"/>
              <a:t>Event – gets fired on specified Storage event</a:t>
            </a:r>
          </a:p>
          <a:p>
            <a:pPr marL="342834" indent="-342834">
              <a:buAutoNum type="arabicPeriod"/>
            </a:pPr>
            <a:r>
              <a:rPr lang="en-US" sz="1765" dirty="0"/>
              <a:t>Tumbling window – gets fired at a periodic time interval from a specified start date, while retaining state</a:t>
            </a:r>
          </a:p>
          <a:p>
            <a:r>
              <a:rPr lang="en-US" sz="1765" dirty="0"/>
              <a:t>It also provides ability to monitor pipeline runs and control trigger execution.</a:t>
            </a:r>
          </a:p>
          <a:p>
            <a:endParaRPr lang="en-US" sz="1765" dirty="0"/>
          </a:p>
          <a:p>
            <a:r>
              <a:rPr lang="en-US" sz="1765" dirty="0"/>
              <a:t> </a:t>
            </a:r>
          </a:p>
        </p:txBody>
      </p:sp>
      <p:pic>
        <p:nvPicPr>
          <p:cNvPr id="111" name="Picture 110">
            <a:extLst>
              <a:ext uri="{FF2B5EF4-FFF2-40B4-BE49-F238E27FC236}">
                <a16:creationId xmlns:a16="http://schemas.microsoft.com/office/drawing/2014/main" id="{97A977FD-D9DC-4FF9-8B7F-C3A7C1F9784E}"/>
              </a:ext>
            </a:extLst>
          </p:cNvPr>
          <p:cNvPicPr>
            <a:picLocks noChangeAspect="1"/>
          </p:cNvPicPr>
          <p:nvPr/>
        </p:nvPicPr>
        <p:blipFill>
          <a:blip r:embed="rId2"/>
          <a:stretch>
            <a:fillRect/>
          </a:stretch>
        </p:blipFill>
        <p:spPr>
          <a:xfrm>
            <a:off x="5607731" y="223039"/>
            <a:ext cx="4280079" cy="5128096"/>
          </a:xfrm>
          <a:prstGeom prst="rect">
            <a:avLst/>
          </a:prstGeom>
          <a:ln>
            <a:solidFill>
              <a:schemeClr val="bg2">
                <a:lumMod val="50000"/>
              </a:schemeClr>
            </a:solidFill>
          </a:ln>
        </p:spPr>
      </p:pic>
      <p:pic>
        <p:nvPicPr>
          <p:cNvPr id="112" name="Picture 111">
            <a:extLst>
              <a:ext uri="{FF2B5EF4-FFF2-40B4-BE49-F238E27FC236}">
                <a16:creationId xmlns:a16="http://schemas.microsoft.com/office/drawing/2014/main" id="{BB2DB405-F208-41FD-B407-6967574DF865}"/>
              </a:ext>
            </a:extLst>
          </p:cNvPr>
          <p:cNvPicPr>
            <a:picLocks noChangeAspect="1"/>
          </p:cNvPicPr>
          <p:nvPr/>
        </p:nvPicPr>
        <p:blipFill rotWithShape="1">
          <a:blip r:embed="rId3"/>
          <a:srcRect l="-2" r="34001" b="20799"/>
          <a:stretch/>
        </p:blipFill>
        <p:spPr>
          <a:xfrm>
            <a:off x="6566080" y="4116869"/>
            <a:ext cx="5485622" cy="2468530"/>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1E109C33-CA47-44BF-A8AE-4A57ABBC3DBA}"/>
              </a:ext>
            </a:extLst>
          </p:cNvPr>
          <p:cNvSpPr/>
          <p:nvPr/>
        </p:nvSpPr>
        <p:spPr bwMode="auto">
          <a:xfrm>
            <a:off x="8381677" y="4343271"/>
            <a:ext cx="638084" cy="171426"/>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04860131"/>
      </p:ext>
    </p:extLst>
  </p:cSld>
  <p:clrMapOvr>
    <a:masterClrMapping/>
  </p:clrMapOvr>
  <p:transition>
    <p:fade/>
  </p:transition>
  <p:extLst>
    <p:ext uri="{6950BFC3-D8DA-4A85-94F7-54DA5524770B}">
      <p188:commentRel xmlns="" xmlns:p188="http://schemas.microsoft.com/office/powerpoint/2018/8/main" r:id="rId4"/>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a:t>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30240"/>
            <a:ext cx="10348964" cy="977280"/>
          </a:xfrm>
        </p:spPr>
        <p:txBody>
          <a:bodyPr/>
          <a:lstStyle/>
          <a:p>
            <a:pPr>
              <a:lnSpc>
                <a:spcPct val="100000"/>
              </a:lnSpc>
            </a:pPr>
            <a:r>
              <a:rPr lang="en-US" sz="1961"/>
              <a:t>Orchestration datasets describe data that is persisted. </a:t>
            </a:r>
          </a:p>
          <a:p>
            <a:pPr>
              <a:lnSpc>
                <a:spcPct val="100000"/>
              </a:lnSpc>
            </a:pPr>
            <a:r>
              <a:rPr lang="en-US" sz="1961"/>
              <a:t>Once a dataset is defined, it can be used in pipelines and sources of data or as sinks of data. </a:t>
            </a:r>
            <a:endParaRPr lang="en-US" sz="1372">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5326" y="2765124"/>
            <a:ext cx="2380490" cy="1991838"/>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3"/>
          <a:stretch>
            <a:fillRect/>
          </a:stretch>
        </p:blipFill>
        <p:spPr>
          <a:xfrm>
            <a:off x="3751904" y="2107525"/>
            <a:ext cx="8124580" cy="4299676"/>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1103733" y="4385379"/>
            <a:ext cx="916159" cy="23737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2019892" y="4504068"/>
            <a:ext cx="1732012"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950374186"/>
      </p:ext>
    </p:extLst>
  </p:cSld>
  <p:clrMapOvr>
    <a:masterClrMapping/>
  </p:clrMapOvr>
  <p:transition>
    <p:fade/>
  </p:transition>
  <p:extLst>
    <p:ext uri="{6950BFC3-D8DA-4A85-94F7-54DA5524770B}">
      <p188:commentRel xmlns="" xmlns:p188="http://schemas.microsoft.com/office/powerpoint/2018/8/main" r:id="rId4"/>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Box 108">
            <a:extLst>
              <a:ext uri="{FF2B5EF4-FFF2-40B4-BE49-F238E27FC236}">
                <a16:creationId xmlns:a16="http://schemas.microsoft.com/office/drawing/2014/main" id="{CADBA02C-426E-C544-BACC-6D66DBAA0E34}"/>
              </a:ext>
            </a:extLst>
          </p:cNvPr>
          <p:cNvSpPr txBox="1"/>
          <p:nvPr/>
        </p:nvSpPr>
        <p:spPr>
          <a:xfrm>
            <a:off x="1180394" y="956893"/>
            <a:ext cx="3717989"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0" cap="none" spc="0" normalizeH="0" baseline="0" noProof="0">
                <a:ln>
                  <a:noFill/>
                </a:ln>
                <a:solidFill>
                  <a:srgbClr val="0078D4"/>
                </a:solidFill>
                <a:effectLst/>
                <a:uLnTx/>
                <a:uFillTx/>
                <a:latin typeface="Segoe UI Semibold"/>
                <a:ea typeface="+mn-ea"/>
                <a:cs typeface="+mn-cs"/>
              </a:rPr>
              <a:t>Day 1</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sp>
        <p:nvSpPr>
          <p:cNvPr id="121" name="Rectangle 120">
            <a:extLst>
              <a:ext uri="{FF2B5EF4-FFF2-40B4-BE49-F238E27FC236}">
                <a16:creationId xmlns:a16="http://schemas.microsoft.com/office/drawing/2014/main" id="{E4EA95DF-F464-5241-8906-C596921312D1}"/>
              </a:ext>
            </a:extLst>
          </p:cNvPr>
          <p:cNvSpPr/>
          <p:nvPr/>
        </p:nvSpPr>
        <p:spPr>
          <a:xfrm>
            <a:off x="1187530" y="1267218"/>
            <a:ext cx="3703719" cy="324766"/>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Keynote: Welcome, Objectives, Synapse 101</a:t>
            </a:r>
          </a:p>
        </p:txBody>
      </p:sp>
      <p:sp>
        <p:nvSpPr>
          <p:cNvPr id="122" name="Rectangle 121">
            <a:extLst>
              <a:ext uri="{FF2B5EF4-FFF2-40B4-BE49-F238E27FC236}">
                <a16:creationId xmlns:a16="http://schemas.microsoft.com/office/drawing/2014/main" id="{D8166A60-4A1A-A544-BB1E-FE2AC8354AA4}"/>
              </a:ext>
            </a:extLst>
          </p:cNvPr>
          <p:cNvSpPr/>
          <p:nvPr/>
        </p:nvSpPr>
        <p:spPr>
          <a:xfrm>
            <a:off x="1187530" y="1646966"/>
            <a:ext cx="3703719" cy="174265"/>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Demo Walkthrough – MDW in Action</a:t>
            </a:r>
          </a:p>
        </p:txBody>
      </p:sp>
      <p:sp>
        <p:nvSpPr>
          <p:cNvPr id="123" name="Rectangle 122">
            <a:extLst>
              <a:ext uri="{FF2B5EF4-FFF2-40B4-BE49-F238E27FC236}">
                <a16:creationId xmlns:a16="http://schemas.microsoft.com/office/drawing/2014/main" id="{5300BFD2-26ED-7D43-BD44-02AA80527AED}"/>
              </a:ext>
            </a:extLst>
          </p:cNvPr>
          <p:cNvSpPr/>
          <p:nvPr/>
        </p:nvSpPr>
        <p:spPr>
          <a:xfrm>
            <a:off x="1187530" y="1877353"/>
            <a:ext cx="3703719" cy="174265"/>
          </a:xfrm>
          <a:prstGeom prst="rect">
            <a:avLst/>
          </a:prstGeom>
          <a:solidFill>
            <a:srgbClr val="CFC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
        <p:nvSpPr>
          <p:cNvPr id="124" name="Rectangle 123">
            <a:extLst>
              <a:ext uri="{FF2B5EF4-FFF2-40B4-BE49-F238E27FC236}">
                <a16:creationId xmlns:a16="http://schemas.microsoft.com/office/drawing/2014/main" id="{2734DA84-63F0-A34B-9576-E1EC3045297A}"/>
              </a:ext>
            </a:extLst>
          </p:cNvPr>
          <p:cNvSpPr/>
          <p:nvPr/>
        </p:nvSpPr>
        <p:spPr>
          <a:xfrm>
            <a:off x="1187530" y="2107739"/>
            <a:ext cx="3703719" cy="697059"/>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Design Presentation: Data Loading &amp; Data Lake Organization</a:t>
            </a:r>
          </a:p>
        </p:txBody>
      </p:sp>
      <p:sp>
        <p:nvSpPr>
          <p:cNvPr id="125" name="Rectangle 124">
            <a:extLst>
              <a:ext uri="{FF2B5EF4-FFF2-40B4-BE49-F238E27FC236}">
                <a16:creationId xmlns:a16="http://schemas.microsoft.com/office/drawing/2014/main" id="{89848667-D587-5643-851D-CB841374C899}"/>
              </a:ext>
            </a:extLst>
          </p:cNvPr>
          <p:cNvSpPr/>
          <p:nvPr/>
        </p:nvSpPr>
        <p:spPr>
          <a:xfrm>
            <a:off x="1187530" y="2860922"/>
            <a:ext cx="3703719" cy="697059"/>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Breakout Activity: Data Lake Design &amp; Security Considerations</a:t>
            </a:r>
          </a:p>
        </p:txBody>
      </p:sp>
      <p:sp>
        <p:nvSpPr>
          <p:cNvPr id="126" name="Rectangle 125">
            <a:extLst>
              <a:ext uri="{FF2B5EF4-FFF2-40B4-BE49-F238E27FC236}">
                <a16:creationId xmlns:a16="http://schemas.microsoft.com/office/drawing/2014/main" id="{B3ECAFCB-43E8-414C-ABD6-A3A7652F2786}"/>
              </a:ext>
            </a:extLst>
          </p:cNvPr>
          <p:cNvSpPr/>
          <p:nvPr/>
        </p:nvSpPr>
        <p:spPr>
          <a:xfrm>
            <a:off x="1187530" y="3613204"/>
            <a:ext cx="3703719" cy="17426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
        <p:nvSpPr>
          <p:cNvPr id="127" name="Rectangle 126">
            <a:extLst>
              <a:ext uri="{FF2B5EF4-FFF2-40B4-BE49-F238E27FC236}">
                <a16:creationId xmlns:a16="http://schemas.microsoft.com/office/drawing/2014/main" id="{F7979387-333F-E84B-BB28-31EF07BC66B5}"/>
              </a:ext>
            </a:extLst>
          </p:cNvPr>
          <p:cNvSpPr/>
          <p:nvPr/>
        </p:nvSpPr>
        <p:spPr>
          <a:xfrm>
            <a:off x="1187530" y="3844490"/>
            <a:ext cx="3703719" cy="522795"/>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Build Hands-on: Data Integration Part 1</a:t>
            </a:r>
          </a:p>
        </p:txBody>
      </p:sp>
      <p:sp>
        <p:nvSpPr>
          <p:cNvPr id="128" name="Rectangle 127">
            <a:extLst>
              <a:ext uri="{FF2B5EF4-FFF2-40B4-BE49-F238E27FC236}">
                <a16:creationId xmlns:a16="http://schemas.microsoft.com/office/drawing/2014/main" id="{7D7A5CFA-9BB2-A34B-870B-E76B6EE1DE1B}"/>
              </a:ext>
            </a:extLst>
          </p:cNvPr>
          <p:cNvSpPr/>
          <p:nvPr/>
        </p:nvSpPr>
        <p:spPr>
          <a:xfrm>
            <a:off x="1187530" y="4424145"/>
            <a:ext cx="3703719" cy="174265"/>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Long Break</a:t>
            </a:r>
          </a:p>
        </p:txBody>
      </p:sp>
      <p:sp>
        <p:nvSpPr>
          <p:cNvPr id="129" name="Rectangle 128">
            <a:extLst>
              <a:ext uri="{FF2B5EF4-FFF2-40B4-BE49-F238E27FC236}">
                <a16:creationId xmlns:a16="http://schemas.microsoft.com/office/drawing/2014/main" id="{960494EA-7B87-C345-A1A9-4A1BA0CAEF56}"/>
              </a:ext>
            </a:extLst>
          </p:cNvPr>
          <p:cNvSpPr/>
          <p:nvPr/>
        </p:nvSpPr>
        <p:spPr>
          <a:xfrm>
            <a:off x="1187530" y="4653793"/>
            <a:ext cx="3703719" cy="3247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Design Presentation: Data Transformations</a:t>
            </a:r>
          </a:p>
        </p:txBody>
      </p:sp>
      <p:sp>
        <p:nvSpPr>
          <p:cNvPr id="130" name="Rectangle 129">
            <a:extLst>
              <a:ext uri="{FF2B5EF4-FFF2-40B4-BE49-F238E27FC236}">
                <a16:creationId xmlns:a16="http://schemas.microsoft.com/office/drawing/2014/main" id="{5806FEEF-28DD-0D4B-B01D-CD9D899A501D}"/>
              </a:ext>
            </a:extLst>
          </p:cNvPr>
          <p:cNvSpPr/>
          <p:nvPr/>
        </p:nvSpPr>
        <p:spPr>
          <a:xfrm>
            <a:off x="1187530" y="5034681"/>
            <a:ext cx="3703719" cy="3247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Q&amp;A Activity: Data Engineering Discussion</a:t>
            </a:r>
          </a:p>
        </p:txBody>
      </p:sp>
      <p:sp>
        <p:nvSpPr>
          <p:cNvPr id="131" name="Rectangle 130">
            <a:extLst>
              <a:ext uri="{FF2B5EF4-FFF2-40B4-BE49-F238E27FC236}">
                <a16:creationId xmlns:a16="http://schemas.microsoft.com/office/drawing/2014/main" id="{F7F25FE6-BA7D-D642-9881-5B4859CA133D}"/>
              </a:ext>
            </a:extLst>
          </p:cNvPr>
          <p:cNvSpPr/>
          <p:nvPr/>
        </p:nvSpPr>
        <p:spPr>
          <a:xfrm>
            <a:off x="1187530" y="5417281"/>
            <a:ext cx="3703719" cy="697059"/>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Build Hands-on: Data Integration Part 2</a:t>
            </a:r>
          </a:p>
        </p:txBody>
      </p:sp>
      <p:sp>
        <p:nvSpPr>
          <p:cNvPr id="132" name="Rectangle 131">
            <a:extLst>
              <a:ext uri="{FF2B5EF4-FFF2-40B4-BE49-F238E27FC236}">
                <a16:creationId xmlns:a16="http://schemas.microsoft.com/office/drawing/2014/main" id="{E1770FE2-8A2F-CF48-9AC8-DE58FDF6E706}"/>
              </a:ext>
            </a:extLst>
          </p:cNvPr>
          <p:cNvSpPr/>
          <p:nvPr/>
        </p:nvSpPr>
        <p:spPr>
          <a:xfrm>
            <a:off x="1180394" y="6183521"/>
            <a:ext cx="3703719" cy="208250"/>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Closing</a:t>
            </a:r>
          </a:p>
        </p:txBody>
      </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1F0D6018-AFB5-DA49-B3F9-CA5F0E0FD8F4}"/>
                </a:ext>
              </a:extLst>
            </p:cNvPr>
            <p:cNvSpPr txBox="1"/>
            <p:nvPr/>
          </p:nvSpPr>
          <p:spPr>
            <a:xfrm>
              <a:off x="3679988" y="1631069"/>
              <a:ext cx="5674466" cy="51125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600" b="0" i="1" u="none" strike="noStrike" kern="1200" cap="none" spc="0" normalizeH="0" baseline="0" noProof="0">
                  <a:ln>
                    <a:noFill/>
                  </a:ln>
                  <a:solidFill>
                    <a:srgbClr val="000000"/>
                  </a:solidFill>
                  <a:effectLst/>
                  <a:uLnTx/>
                  <a:uFillTx/>
                  <a:latin typeface="Segoe UI"/>
                  <a:ea typeface="+mn-ea"/>
                  <a:cs typeface="+mn-cs"/>
                </a:rPr>
                <a:t>Please refer to the descriptions below for reference</a:t>
              </a:r>
              <a:endParaRPr kumimoji="0" lang="en-US" sz="3200" b="0" i="1" u="none" strike="noStrike" kern="1200" cap="none" spc="0" normalizeH="0" baseline="0" noProof="0">
                <a:ln>
                  <a:noFill/>
                </a:ln>
                <a:solidFill>
                  <a:srgbClr val="000000"/>
                </a:solidFill>
                <a:effectLst/>
                <a:uLnTx/>
                <a:uFillTx/>
                <a:latin typeface="Segoe UI"/>
                <a:ea typeface="+mn-ea"/>
                <a:cs typeface="+mn-cs"/>
              </a:endParaRPr>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5D2D92"/>
                  </a:solidFill>
                  <a:effectLst/>
                  <a:uLnTx/>
                  <a:uFillTx/>
                  <a:latin typeface="Segoe UI"/>
                  <a:ea typeface="+mn-ea"/>
                  <a:cs typeface="+mn-cs"/>
                </a:rPr>
                <a:t>Types of activities: </a:t>
              </a:r>
            </a:p>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Attendees will participate in four different types of activities: </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5D2D92"/>
                  </a:solidFill>
                  <a:effectLst/>
                  <a:uLnTx/>
                  <a:uFillTx/>
                  <a:latin typeface="Segoe UI"/>
                  <a:ea typeface="+mn-ea"/>
                  <a:cs typeface="+mn-cs"/>
                </a:rPr>
                <a:t>Location of activities: </a:t>
              </a:r>
            </a:p>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Each activity will take place in the following location:</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4400" b="0" i="0" u="none" strike="noStrike" kern="1200" cap="none" spc="0" normalizeH="0" baseline="0" noProof="0">
                <a:ln>
                  <a:noFill/>
                </a:ln>
                <a:solidFill>
                  <a:srgbClr val="002050"/>
                </a:solidFill>
                <a:effectLst/>
                <a:uLnTx/>
                <a:uFillTx/>
                <a:latin typeface="Segoe UI"/>
                <a:ea typeface="+mn-ea"/>
                <a:cs typeface="+mn-cs"/>
              </a:rPr>
              <a:t>A look into the Day 1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Keynote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Presentations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Breakout Activity</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Labs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Challenges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TextBox 93">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All-up Session: </a:t>
            </a:r>
            <a:r>
              <a:rPr kumimoji="0" lang="en-US" sz="1100" b="0" i="0" u="none" strike="noStrike" kern="1200" cap="none" spc="0" normalizeH="0" baseline="0" noProof="0">
                <a:ln>
                  <a:noFill/>
                </a:ln>
                <a:solidFill>
                  <a:srgbClr val="000000"/>
                </a:solidFill>
                <a:effectLst/>
                <a:uLnTx/>
                <a:uFillTx/>
                <a:latin typeface="Segoe UI"/>
                <a:ea typeface="+mn-ea"/>
                <a:cs typeface="+mn-cs"/>
              </a:rPr>
              <a:t>Teams bridge in calendar invite </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TextBox 97">
            <a:extLst>
              <a:ext uri="{FF2B5EF4-FFF2-40B4-BE49-F238E27FC236}">
                <a16:creationId xmlns:a16="http://schemas.microsoft.com/office/drawing/2014/main" id="{F4956844-5894-D842-8FA2-57088E31CE59}"/>
              </a:ext>
            </a:extLst>
          </p:cNvPr>
          <p:cNvSpPr txBox="1"/>
          <p:nvPr/>
        </p:nvSpPr>
        <p:spPr>
          <a:xfrm>
            <a:off x="6695783" y="5730178"/>
            <a:ext cx="5101770"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Segoe UI"/>
                <a:ea typeface="+mn-ea"/>
                <a:cs typeface="+mn-cs"/>
              </a:rPr>
              <a:t>Breakout Activity: </a:t>
            </a:r>
            <a:r>
              <a:rPr kumimoji="0" lang="en-US" sz="1100" b="0" i="0" u="none" strike="noStrike" kern="1200" cap="none" spc="0" normalizeH="0" baseline="0" noProof="0" dirty="0">
                <a:ln>
                  <a:noFill/>
                </a:ln>
                <a:solidFill>
                  <a:srgbClr val="000000"/>
                </a:solidFill>
                <a:effectLst/>
                <a:uLnTx/>
                <a:uFillTx/>
                <a:latin typeface="Segoe UI"/>
                <a:ea typeface="+mn-ea"/>
                <a:cs typeface="+mn-cs"/>
              </a:rPr>
              <a:t>“Meet Now” function in Teams Table Group channel </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9" name="TextBox 98">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Independent working time: </a:t>
            </a:r>
            <a:r>
              <a:rPr kumimoji="0" lang="en-US" sz="1100" b="0" i="0" u="none" strike="noStrike" kern="1200" cap="none" spc="0" normalizeH="0" baseline="0" noProof="0">
                <a:ln>
                  <a:noFill/>
                </a:ln>
                <a:solidFill>
                  <a:srgbClr val="000000"/>
                </a:solidFill>
                <a:effectLst/>
                <a:uLnTx/>
                <a:uFillTx/>
                <a:latin typeface="Segoe UI"/>
                <a:ea typeface="+mn-ea"/>
                <a:cs typeface="+mn-cs"/>
              </a:rPr>
              <a:t>No meeting, working in </a:t>
            </a:r>
            <a:r>
              <a:rPr kumimoji="0" lang="en-US" sz="1100" b="0" i="1" u="none" strike="noStrike" kern="1200" cap="none" spc="0" normalizeH="0" baseline="0" noProof="0" err="1">
                <a:ln>
                  <a:noFill/>
                </a:ln>
                <a:solidFill>
                  <a:srgbClr val="000000"/>
                </a:solidFill>
                <a:effectLst/>
                <a:uLnTx/>
                <a:uFillTx/>
                <a:latin typeface="Segoe UI"/>
                <a:ea typeface="+mn-ea"/>
                <a:cs typeface="+mn-cs"/>
              </a:rPr>
              <a:t>Spektra</a:t>
            </a:r>
            <a:r>
              <a:rPr kumimoji="0" lang="en-US" sz="1100" b="0" i="0" u="none" strike="noStrike" kern="1200" cap="none" spc="0" normalizeH="0" baseline="0" noProof="0">
                <a:ln>
                  <a:noFill/>
                </a:ln>
                <a:solidFill>
                  <a:srgbClr val="000000"/>
                </a:solidFill>
                <a:effectLst/>
                <a:uLnTx/>
                <a:uFillTx/>
                <a:latin typeface="Segoe UI"/>
                <a:ea typeface="+mn-ea"/>
                <a:cs typeface="+mn-cs"/>
              </a:rPr>
              <a:t> labs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6832905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34D5D165-603F-4368-920A-C450D1D6FD8F}"/>
              </a:ext>
            </a:extLst>
          </p:cNvPr>
          <p:cNvGraphicFramePr>
            <a:graphicFrameLocks noGrp="1"/>
          </p:cNvGraphicFramePr>
          <p:nvPr/>
        </p:nvGraphicFramePr>
        <p:xfrm>
          <a:off x="301121" y="980952"/>
          <a:ext cx="11589758" cy="5768253"/>
        </p:xfrm>
        <a:graphic>
          <a:graphicData uri="http://schemas.openxmlformats.org/drawingml/2006/table">
            <a:tbl>
              <a:tblPr firstRow="1">
                <a:tableStyleId>{17292A2E-F333-43FB-9621-5CBBE7FDCDCB}</a:tableStyleId>
              </a:tblPr>
              <a:tblGrid>
                <a:gridCol w="1708363">
                  <a:extLst>
                    <a:ext uri="{9D8B030D-6E8A-4147-A177-3AD203B41FA5}">
                      <a16:colId xmlns:a16="http://schemas.microsoft.com/office/drawing/2014/main" val="1349382137"/>
                    </a:ext>
                  </a:extLst>
                </a:gridCol>
                <a:gridCol w="1155689">
                  <a:extLst>
                    <a:ext uri="{9D8B030D-6E8A-4147-A177-3AD203B41FA5}">
                      <a16:colId xmlns:a16="http://schemas.microsoft.com/office/drawing/2014/main" val="4003087427"/>
                    </a:ext>
                  </a:extLst>
                </a:gridCol>
                <a:gridCol w="1262277">
                  <a:extLst>
                    <a:ext uri="{9D8B030D-6E8A-4147-A177-3AD203B41FA5}">
                      <a16:colId xmlns:a16="http://schemas.microsoft.com/office/drawing/2014/main" val="1914756200"/>
                    </a:ext>
                  </a:extLst>
                </a:gridCol>
                <a:gridCol w="1442192">
                  <a:extLst>
                    <a:ext uri="{9D8B030D-6E8A-4147-A177-3AD203B41FA5}">
                      <a16:colId xmlns:a16="http://schemas.microsoft.com/office/drawing/2014/main" val="1156580412"/>
                    </a:ext>
                  </a:extLst>
                </a:gridCol>
                <a:gridCol w="992752">
                  <a:extLst>
                    <a:ext uri="{9D8B030D-6E8A-4147-A177-3AD203B41FA5}">
                      <a16:colId xmlns:a16="http://schemas.microsoft.com/office/drawing/2014/main" val="1204242376"/>
                    </a:ext>
                  </a:extLst>
                </a:gridCol>
                <a:gridCol w="964102">
                  <a:extLst>
                    <a:ext uri="{9D8B030D-6E8A-4147-A177-3AD203B41FA5}">
                      <a16:colId xmlns:a16="http://schemas.microsoft.com/office/drawing/2014/main" val="3201287085"/>
                    </a:ext>
                  </a:extLst>
                </a:gridCol>
                <a:gridCol w="1399393">
                  <a:extLst>
                    <a:ext uri="{9D8B030D-6E8A-4147-A177-3AD203B41FA5}">
                      <a16:colId xmlns:a16="http://schemas.microsoft.com/office/drawing/2014/main" val="4198059753"/>
                    </a:ext>
                  </a:extLst>
                </a:gridCol>
                <a:gridCol w="1643851">
                  <a:extLst>
                    <a:ext uri="{9D8B030D-6E8A-4147-A177-3AD203B41FA5}">
                      <a16:colId xmlns:a16="http://schemas.microsoft.com/office/drawing/2014/main" val="3714147732"/>
                    </a:ext>
                  </a:extLst>
                </a:gridCol>
                <a:gridCol w="1021139">
                  <a:extLst>
                    <a:ext uri="{9D8B030D-6E8A-4147-A177-3AD203B41FA5}">
                      <a16:colId xmlns:a16="http://schemas.microsoft.com/office/drawing/2014/main" val="2009551186"/>
                    </a:ext>
                  </a:extLst>
                </a:gridCol>
              </a:tblGrid>
              <a:tr h="457135">
                <a:tc>
                  <a:txBody>
                    <a:bodyPr/>
                    <a:lstStyle/>
                    <a:p>
                      <a:pPr algn="ctr"/>
                      <a:r>
                        <a:rPr lang="en-US" sz="1200"/>
                        <a:t>Azure (15)</a:t>
                      </a:r>
                      <a:endParaRPr lang="en-US" sz="1200" b="1">
                        <a:latin typeface="+mn-lt"/>
                      </a:endParaRPr>
                    </a:p>
                  </a:txBody>
                  <a:tcPr marL="91427" marR="91427" marT="45713" marB="45713" anchor="ctr"/>
                </a:tc>
                <a:tc gridSpan="2">
                  <a:txBody>
                    <a:bodyPr/>
                    <a:lstStyle/>
                    <a:p>
                      <a:pPr algn="ctr"/>
                      <a:r>
                        <a:rPr lang="en-US" sz="1200"/>
                        <a:t>Database &amp; DW (26)</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File Storage (6)</a:t>
                      </a:r>
                      <a:endParaRPr lang="en-US" sz="1200" b="1">
                        <a:latin typeface="+mn-lt"/>
                      </a:endParaRPr>
                    </a:p>
                  </a:txBody>
                  <a:tcPr marL="91427" marR="91427" marT="45713" marB="45713" anchor="ctr"/>
                </a:tc>
                <a:tc>
                  <a:txBody>
                    <a:bodyPr/>
                    <a:lstStyle/>
                    <a:p>
                      <a:pPr algn="ctr"/>
                      <a:r>
                        <a:rPr lang="en-US" sz="1200" b="1"/>
                        <a:t>File Formats(6)</a:t>
                      </a:r>
                      <a:endParaRPr lang="en-US" sz="1200" b="1">
                        <a:latin typeface="+mn-lt"/>
                      </a:endParaRPr>
                    </a:p>
                  </a:txBody>
                  <a:tcPr marL="91427" marR="91427" marT="45713" marB="45713" anchor="ctr"/>
                </a:tc>
                <a:tc>
                  <a:txBody>
                    <a:bodyPr/>
                    <a:lstStyle/>
                    <a:p>
                      <a:pPr algn="ctr"/>
                      <a:r>
                        <a:rPr lang="en-US" sz="1200"/>
                        <a:t>NoSQL (3) </a:t>
                      </a:r>
                      <a:endParaRPr lang="en-US" sz="1200" b="1">
                        <a:latin typeface="+mn-lt"/>
                      </a:endParaRPr>
                    </a:p>
                  </a:txBody>
                  <a:tcPr marL="91427" marR="91427" marT="45713" marB="45713" anchor="ctr"/>
                </a:tc>
                <a:tc gridSpan="2">
                  <a:txBody>
                    <a:bodyPr/>
                    <a:lstStyle/>
                    <a:p>
                      <a:pPr algn="ctr"/>
                      <a:r>
                        <a:rPr lang="en-US" sz="1200"/>
                        <a:t>Services and App (28)</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Generic (4)</a:t>
                      </a:r>
                      <a:endParaRPr lang="en-US" sz="1200" b="1">
                        <a:latin typeface="+mn-lt"/>
                      </a:endParaRPr>
                    </a:p>
                  </a:txBody>
                  <a:tcPr marL="91427" marR="91427" marT="45713" marB="45713" anchor="ctr"/>
                </a:tc>
                <a:extLst>
                  <a:ext uri="{0D108BD9-81ED-4DB2-BD59-A6C34878D82A}">
                    <a16:rowId xmlns:a16="http://schemas.microsoft.com/office/drawing/2014/main" val="1794269896"/>
                  </a:ext>
                </a:extLst>
              </a:tr>
              <a:tr h="273570">
                <a:tc>
                  <a:txBody>
                    <a:bodyPr/>
                    <a:lstStyle/>
                    <a:p>
                      <a:pPr algn="ctr" fontAlgn="b"/>
                      <a:r>
                        <a:rPr lang="en-US" sz="1200" u="none" strike="noStrike">
                          <a:effectLst/>
                        </a:rPr>
                        <a:t>Blob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Redshift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S3</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AVRO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Cassandra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MWS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 Service Cloud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HTTP</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310504516"/>
                  </a:ext>
                </a:extLst>
              </a:tr>
              <a:tr h="273570">
                <a:tc>
                  <a:txBody>
                    <a:bodyPr/>
                    <a:lstStyle/>
                    <a:p>
                      <a:pPr algn="ctr" fontAlgn="b"/>
                      <a:r>
                        <a:rPr lang="en-US" sz="1200" u="none" strike="noStrike">
                          <a:effectLst/>
                        </a:rPr>
                        <a:t>Cosmos DB - SQL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DB2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Phoenix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File system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Binary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Couchbase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CDS for Apps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PayPal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OData</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3948024008"/>
                  </a:ext>
                </a:extLst>
              </a:tr>
              <a:tr h="372057">
                <a:tc>
                  <a:txBody>
                    <a:bodyPr/>
                    <a:lstStyle/>
                    <a:p>
                      <a:pPr algn="ctr" fontAlgn="b"/>
                      <a:r>
                        <a:rPr lang="en-US" sz="1200" u="none" strike="noStrike">
                          <a:effectLst/>
                        </a:rPr>
                        <a:t>Cosmos DB - MongoDB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Drill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FTP</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Delimited Text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MongoDB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Concur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QuickBooks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ODBC</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549057961"/>
                  </a:ext>
                </a:extLst>
              </a:tr>
              <a:tr h="372057">
                <a:tc>
                  <a:txBody>
                    <a:bodyPr/>
                    <a:lstStyle/>
                    <a:p>
                      <a:pPr algn="ctr" fontAlgn="b"/>
                      <a:r>
                        <a:rPr lang="en-US" sz="1200" u="none" strike="noStrike">
                          <a:effectLst/>
                        </a:rPr>
                        <a:t>Data Explorer</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BigQuery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Presto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Cloud Storage</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JSON</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Salesforce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REST</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2847148126"/>
                  </a:ext>
                </a:extLst>
              </a:tr>
              <a:tr h="372057">
                <a:tc>
                  <a:txBody>
                    <a:bodyPr/>
                    <a:lstStyle/>
                    <a:p>
                      <a:pPr algn="ctr" fontAlgn="b"/>
                      <a:r>
                        <a:rPr lang="en-US" sz="1200" u="none" strike="noStrike">
                          <a:effectLst/>
                        </a:rPr>
                        <a:t>Data Lake Storage Gen1</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Greenplum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Open Hub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HDFS</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ORC</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AX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Service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789527017"/>
                  </a:ext>
                </a:extLst>
              </a:tr>
              <a:tr h="364760">
                <a:tc>
                  <a:txBody>
                    <a:bodyPr/>
                    <a:lstStyle/>
                    <a:p>
                      <a:pPr algn="ctr" fontAlgn="b"/>
                      <a:r>
                        <a:rPr lang="en-US" sz="1200" u="none" strike="noStrike">
                          <a:effectLst/>
                        </a:rPr>
                        <a:t>Data Lake Storage Gen2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via MDX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SFTP</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Parquet</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CRM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Marketing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136698536"/>
                  </a:ext>
                </a:extLst>
              </a:tr>
              <a:tr h="364760">
                <a:tc>
                  <a:txBody>
                    <a:bodyPr/>
                    <a:lstStyle/>
                    <a:p>
                      <a:pPr algn="ctr" fontAlgn="b"/>
                      <a:r>
                        <a:rPr lang="en-US" sz="1200" u="none" strike="noStrike">
                          <a:effectLst/>
                        </a:rPr>
                        <a:t>Database for 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Hive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HANA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Google AdWords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C4C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245973491"/>
                  </a:ext>
                </a:extLst>
              </a:tr>
              <a:tr h="364760">
                <a:tc>
                  <a:txBody>
                    <a:bodyPr/>
                    <a:lstStyle/>
                    <a:p>
                      <a:pPr algn="ctr" fontAlgn="b"/>
                      <a:r>
                        <a:rPr lang="en-US" sz="1200" u="none" strike="noStrike">
                          <a:effectLst/>
                        </a:rPr>
                        <a:t>Database for 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Apache Impala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HubSpot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ECC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148086681"/>
                  </a:ext>
                </a:extLst>
              </a:tr>
              <a:tr h="364760">
                <a:tc>
                  <a:txBody>
                    <a:bodyPr/>
                    <a:lstStyle/>
                    <a:p>
                      <a:pPr algn="ctr" fontAlgn="b"/>
                      <a:r>
                        <a:rPr lang="en-US" sz="1200" u="none" strike="noStrike">
                          <a:effectLst/>
                        </a:rPr>
                        <a:t>Database for 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Informix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Spark</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Jira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ServiceNow</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504456552"/>
                  </a:ext>
                </a:extLst>
              </a:tr>
              <a:tr h="364760">
                <a:tc>
                  <a:txBody>
                    <a:bodyPr/>
                    <a:lstStyle/>
                    <a:p>
                      <a:pPr algn="ctr" fontAlgn="b"/>
                      <a:r>
                        <a:rPr lang="en-US" sz="1200" u="none" strike="noStrike">
                          <a:effectLst/>
                        </a:rPr>
                        <a:t>File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SQL Server</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Magento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Shopify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710767065"/>
                  </a:ext>
                </a:extLst>
              </a:tr>
              <a:tr h="364760">
                <a:tc>
                  <a:txBody>
                    <a:bodyPr/>
                    <a:lstStyle/>
                    <a:p>
                      <a:pPr algn="ctr" fontAlgn="b"/>
                      <a:r>
                        <a:rPr lang="en-US" sz="1200" u="none" strike="noStrike">
                          <a:effectLst/>
                        </a:rPr>
                        <a:t>SQL Database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Microsoft Access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Sybase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err="1">
                          <a:effectLst/>
                        </a:rPr>
                        <a:t>Marketo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Square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47842383"/>
                  </a:ext>
                </a:extLst>
              </a:tr>
              <a:tr h="364760">
                <a:tc>
                  <a:txBody>
                    <a:bodyPr/>
                    <a:lstStyle/>
                    <a:p>
                      <a:pPr algn="ctr" fontAlgn="b"/>
                      <a:r>
                        <a:rPr lang="en-US" sz="1200" u="none" strike="noStrike">
                          <a:effectLst/>
                        </a:rPr>
                        <a:t>SQL Database MI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dirty="0">
                          <a:effectLst/>
                        </a:rPr>
                        <a:t>Teradata</a:t>
                      </a:r>
                      <a:endParaRPr lang="en-US" sz="1200" b="0" i="0" u="none" strike="noStrike" dirty="0">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Office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Web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493079572"/>
                  </a:ext>
                </a:extLst>
              </a:tr>
              <a:tr h="364760">
                <a:tc>
                  <a:txBody>
                    <a:bodyPr/>
                    <a:lstStyle/>
                    <a:p>
                      <a:pPr algn="ctr" fontAlgn="b"/>
                      <a:r>
                        <a:rPr lang="en-US" sz="1200" u="none" strike="noStrike">
                          <a:effectLst/>
                        </a:rPr>
                        <a:t>SQL Data Warehouse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Netezza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Vertica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Eloqua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Xero</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08778324"/>
                  </a:ext>
                </a:extLst>
              </a:tr>
              <a:tr h="364760">
                <a:tc>
                  <a:txBody>
                    <a:bodyPr/>
                    <a:lstStyle/>
                    <a:p>
                      <a:pPr algn="ctr" fontAlgn="b"/>
                      <a:r>
                        <a:rPr lang="en-US" sz="1200" u="none" strike="noStrike">
                          <a:effectLst/>
                        </a:rPr>
                        <a:t>Search index</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Responsys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err="1">
                          <a:effectLst/>
                        </a:rPr>
                        <a:t>Zoho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432505580"/>
                  </a:ext>
                </a:extLst>
              </a:tr>
              <a:tr h="364760">
                <a:tc>
                  <a:txBody>
                    <a:bodyPr/>
                    <a:lstStyle/>
                    <a:p>
                      <a:pPr algn="ctr" fontAlgn="b"/>
                      <a:r>
                        <a:rPr lang="en-US" sz="1200" u="none" strike="noStrike">
                          <a:effectLst/>
                        </a:rPr>
                        <a:t>Table storage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dirty="0">
                        <a:latin typeface="+mn-lt"/>
                      </a:endParaRPr>
                    </a:p>
                  </a:txBody>
                  <a:tcPr marL="91427" marR="91427" marT="45713" marB="45713" anchor="ctr"/>
                </a:tc>
                <a:extLst>
                  <a:ext uri="{0D108BD9-81ED-4DB2-BD59-A6C34878D82A}">
                    <a16:rowId xmlns:a16="http://schemas.microsoft.com/office/drawing/2014/main" val="3821230554"/>
                  </a:ext>
                </a:extLst>
              </a:tr>
            </a:tbl>
          </a:graphicData>
        </a:graphic>
      </p:graphicFrame>
      <p:sp>
        <p:nvSpPr>
          <p:cNvPr id="3" name="Title 2">
            <a:extLst>
              <a:ext uri="{FF2B5EF4-FFF2-40B4-BE49-F238E27FC236}">
                <a16:creationId xmlns:a16="http://schemas.microsoft.com/office/drawing/2014/main" id="{F904E3FC-68A4-4E91-832F-3651075939B7}"/>
              </a:ext>
            </a:extLst>
          </p:cNvPr>
          <p:cNvSpPr>
            <a:spLocks noGrp="1"/>
          </p:cNvSpPr>
          <p:nvPr>
            <p:ph type="title"/>
          </p:nvPr>
        </p:nvSpPr>
        <p:spPr>
          <a:xfrm>
            <a:off x="426427" y="223038"/>
            <a:ext cx="9031166" cy="757914"/>
          </a:xfrm>
        </p:spPr>
        <p:txBody>
          <a:bodyPr/>
          <a:lstStyle/>
          <a:p>
            <a:r>
              <a:rPr lang="en-US">
                <a:solidFill>
                  <a:schemeClr val="tx1"/>
                </a:solidFill>
              </a:rPr>
              <a:t>90+ Connectors out of the box</a:t>
            </a:r>
          </a:p>
        </p:txBody>
      </p:sp>
    </p:spTree>
    <p:extLst>
      <p:ext uri="{BB962C8B-B14F-4D97-AF65-F5344CB8AC3E}">
        <p14:creationId xmlns:p14="http://schemas.microsoft.com/office/powerpoint/2010/main" val="1926470856"/>
      </p:ext>
    </p:extLst>
  </p:cSld>
  <p:clrMapOvr>
    <a:masterClrMapping/>
  </p:clrMapOvr>
  <p:transition>
    <p:fade/>
  </p:transition>
  <p:extLst>
    <p:ext uri="{6950BFC3-D8DA-4A85-94F7-54DA5524770B}">
      <p188:commentRel xmlns=""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a:gradFill>
                  <a:gsLst>
                    <a:gs pos="0">
                      <a:srgbClr val="FFFFFF"/>
                    </a:gs>
                    <a:gs pos="100000">
                      <a:srgbClr val="FFFFFF"/>
                    </a:gs>
                  </a:gsLst>
                  <a:lin ang="5400000" scaled="0"/>
                </a:gradFill>
                <a:latin typeface="Segoe UI"/>
                <a:ea typeface="Segoe UI" pitchFamily="34" charset="0"/>
                <a:cs typeface="Segoe UI" pitchFamily="34" charset="0"/>
              </a:rPr>
            </a:br>
            <a:r>
              <a:rPr lang="en-US" sz="1765">
                <a:gradFill>
                  <a:gsLst>
                    <a:gs pos="0">
                      <a:srgbClr val="FFFFFF"/>
                    </a:gs>
                    <a:gs pos="100000">
                      <a:srgbClr val="FFFFFF"/>
                    </a:gs>
                  </a:gsLst>
                  <a:lin ang="5400000" scaled="0"/>
                </a:gradFill>
                <a:ea typeface="Segoe UI" pitchFamily="34" charset="0"/>
                <a:cs typeface="Segoe UI" pitchFamily="34" charset="0"/>
              </a:rPr>
              <a:t>Activity</a:t>
            </a: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ea typeface="Segoe UI" pitchFamily="34" charset="0"/>
                <a:cs typeface="Segoe UI" pitchFamily="34" charset="0"/>
              </a:rPr>
              <a:t>Linked Service</a:t>
            </a:r>
          </a:p>
        </p:txBody>
      </p:sp>
    </p:spTree>
    <p:extLst>
      <p:ext uri="{BB962C8B-B14F-4D97-AF65-F5344CB8AC3E}">
        <p14:creationId xmlns:p14="http://schemas.microsoft.com/office/powerpoint/2010/main" val="82417490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a:t>Ingesting files into tables</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355635-F0D1-4CF3-8149-39748DF3B64A}"/>
              </a:ext>
            </a:extLst>
          </p:cNvPr>
          <p:cNvSpPr>
            <a:spLocks noGrp="1"/>
          </p:cNvSpPr>
          <p:nvPr>
            <p:ph type="body" sz="quarter" idx="10"/>
          </p:nvPr>
        </p:nvSpPr>
        <p:spPr>
          <a:xfrm>
            <a:off x="427228" y="1120902"/>
            <a:ext cx="5668772" cy="4264085"/>
          </a:xfrm>
        </p:spPr>
        <p:txBody>
          <a:bodyPr/>
          <a:lstStyle/>
          <a:p>
            <a:r>
              <a:rPr lang="en-US" sz="1961">
                <a:solidFill>
                  <a:schemeClr val="tx2"/>
                </a:solidFill>
              </a:rPr>
              <a:t>Overview</a:t>
            </a:r>
          </a:p>
          <a:p>
            <a:r>
              <a:rPr lang="en-US" sz="1765">
                <a:latin typeface="+mn-lt"/>
              </a:rPr>
              <a:t>Copies data from source to destination</a:t>
            </a:r>
          </a:p>
          <a:p>
            <a:endParaRPr lang="en-US" sz="1961">
              <a:solidFill>
                <a:schemeClr val="tx2"/>
              </a:solidFill>
            </a:endParaRPr>
          </a:p>
          <a:p>
            <a:r>
              <a:rPr lang="en-US" sz="1961">
                <a:solidFill>
                  <a:schemeClr val="tx2"/>
                </a:solidFill>
              </a:rPr>
              <a:t>Benefits</a:t>
            </a:r>
            <a:endParaRPr lang="en-US" sz="1765">
              <a:latin typeface="+mn-lt"/>
            </a:endParaRPr>
          </a:p>
          <a:p>
            <a:pPr marL="280121" indent="-280121">
              <a:buFont typeface="Arial" panose="020B0604020202020204" pitchFamily="34" charset="0"/>
              <a:buChar char="•"/>
            </a:pPr>
            <a:r>
              <a:rPr lang="en-US" sz="1765">
                <a:latin typeface="+mn-lt"/>
              </a:rPr>
              <a:t>Retrieves data from all files from the folder and all its subfolders.</a:t>
            </a:r>
          </a:p>
          <a:p>
            <a:pPr marL="280121" indent="-280121">
              <a:buFont typeface="Arial" panose="020B0604020202020204" pitchFamily="34" charset="0"/>
              <a:buChar char="•"/>
            </a:pPr>
            <a:r>
              <a:rPr lang="en-US" sz="1765">
                <a:latin typeface="+mn-lt"/>
              </a:rPr>
              <a:t>Supports multiple locations from the same storage account, separated by comma</a:t>
            </a:r>
          </a:p>
          <a:p>
            <a:pPr marL="280121" indent="-280121">
              <a:buFont typeface="Arial" panose="020B0604020202020204" pitchFamily="34" charset="0"/>
              <a:buChar char="•"/>
            </a:pPr>
            <a:r>
              <a:rPr lang="en-US" sz="1765">
                <a:latin typeface="+mn-lt"/>
              </a:rPr>
              <a:t>Supports Azure Data Lake Storage (ADLS) Gen 2 and Azure Blob Storage.</a:t>
            </a:r>
          </a:p>
          <a:p>
            <a:pPr marL="280121" indent="-280121">
              <a:buFont typeface="Arial" panose="020B0604020202020204" pitchFamily="34" charset="0"/>
              <a:buChar char="•"/>
            </a:pPr>
            <a:r>
              <a:rPr lang="en-US" sz="1765">
                <a:latin typeface="+mn-lt"/>
              </a:rPr>
              <a:t>Supports CSV, PARQUET, ORC file formats </a:t>
            </a:r>
          </a:p>
          <a:p>
            <a:endParaRPr lang="en-US" sz="1765">
              <a:latin typeface="+mn-lt"/>
            </a:endParaRPr>
          </a:p>
        </p:txBody>
      </p:sp>
      <p:sp>
        <p:nvSpPr>
          <p:cNvPr id="3" name="Title 2">
            <a:extLst>
              <a:ext uri="{FF2B5EF4-FFF2-40B4-BE49-F238E27FC236}">
                <a16:creationId xmlns:a16="http://schemas.microsoft.com/office/drawing/2014/main" id="{7640B088-5010-43ED-A5E0-37D08E28657A}"/>
              </a:ext>
            </a:extLst>
          </p:cNvPr>
          <p:cNvSpPr>
            <a:spLocks noGrp="1"/>
          </p:cNvSpPr>
          <p:nvPr>
            <p:ph type="title"/>
          </p:nvPr>
        </p:nvSpPr>
        <p:spPr/>
        <p:txBody>
          <a:bodyPr/>
          <a:lstStyle/>
          <a:p>
            <a:r>
              <a:rPr lang="en-US" dirty="0"/>
              <a:t>COPY command</a:t>
            </a:r>
          </a:p>
        </p:txBody>
      </p:sp>
      <p:sp>
        <p:nvSpPr>
          <p:cNvPr id="5" name="Rectangle 4">
            <a:extLst>
              <a:ext uri="{FF2B5EF4-FFF2-40B4-BE49-F238E27FC236}">
                <a16:creationId xmlns:a16="http://schemas.microsoft.com/office/drawing/2014/main" id="{BED2F31D-7DBD-404E-BDF2-EA0DF2AAA5BD}"/>
              </a:ext>
            </a:extLst>
          </p:cNvPr>
          <p:cNvSpPr/>
          <p:nvPr/>
        </p:nvSpPr>
        <p:spPr>
          <a:xfrm>
            <a:off x="6249604" y="1266724"/>
            <a:ext cx="5668772" cy="3258644"/>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test_1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/test_1.txt'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FILE_TYPE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'CSV'</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FIELDQUOTE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FIELDTERMINATOR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ROWTERMINATOR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'0X0A'</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ENCODING</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'UTF8'</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DATEFORMAT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ymd</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MAXERRORS</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10</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ERRORFILE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errorsfolder</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8000"/>
                </a:solidFill>
                <a:latin typeface="Calibri" panose="020F0502020204030204" pitchFamily="34" charset="0"/>
                <a:cs typeface="Calibri" panose="020F0502020204030204" pitchFamily="34" charset="0"/>
              </a:rPr>
              <a:t>--path starting from the storage container,</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IDENTITY_INSERT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
        <p:nvSpPr>
          <p:cNvPr id="6" name="Rectangle 5">
            <a:extLst>
              <a:ext uri="{FF2B5EF4-FFF2-40B4-BE49-F238E27FC236}">
                <a16:creationId xmlns:a16="http://schemas.microsoft.com/office/drawing/2014/main" id="{63BF17C4-EB87-4029-8155-1C0304347A6A}"/>
              </a:ext>
            </a:extLst>
          </p:cNvPr>
          <p:cNvSpPr/>
          <p:nvPr/>
        </p:nvSpPr>
        <p:spPr>
          <a:xfrm>
            <a:off x="6232486" y="4841183"/>
            <a:ext cx="5853230" cy="1568977"/>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test_parquet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test.parquet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FILE_FORMAT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myFileFormat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6864569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p:txBody>
          <a:bodyPr/>
          <a:lstStyle/>
          <a:p>
            <a:r>
              <a:rPr lang="en-US"/>
              <a:t>Create External Table As Select (Polybase)</a:t>
            </a:r>
          </a:p>
        </p:txBody>
      </p:sp>
      <p:sp>
        <p:nvSpPr>
          <p:cNvPr id="11" name="Text Placeholder 3">
            <a:extLst>
              <a:ext uri="{FF2B5EF4-FFF2-40B4-BE49-F238E27FC236}">
                <a16:creationId xmlns:a16="http://schemas.microsoft.com/office/drawing/2014/main" id="{E7D11414-549B-41FF-859A-E91510AB632A}"/>
              </a:ext>
            </a:extLst>
          </p:cNvPr>
          <p:cNvSpPr txBox="1">
            <a:spLocks/>
          </p:cNvSpPr>
          <p:nvPr/>
        </p:nvSpPr>
        <p:spPr>
          <a:xfrm>
            <a:off x="427229" y="1130240"/>
            <a:ext cx="5555177" cy="566586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latin typeface="+mn-lt"/>
              </a:rPr>
              <a:t>Overview</a:t>
            </a:r>
            <a:endParaRPr lang="en-US" sz="3137" b="1">
              <a:solidFill>
                <a:schemeClr val="tx2"/>
              </a:solidFill>
              <a:latin typeface="+mn-lt"/>
            </a:endParaRPr>
          </a:p>
          <a:p>
            <a:pPr>
              <a:lnSpc>
                <a:spcPct val="150000"/>
              </a:lnSpc>
            </a:pPr>
            <a:r>
              <a:rPr lang="en-US" sz="1765">
                <a:latin typeface="+mn-lt"/>
              </a:rPr>
              <a:t>Creates an external table and then exports results of the Select statement. These operations will import data into the database for the duration of the query</a:t>
            </a:r>
          </a:p>
          <a:p>
            <a:endParaRPr lang="en-US" sz="1765">
              <a:latin typeface="+mn-lt"/>
            </a:endParaRPr>
          </a:p>
          <a:p>
            <a:pPr marL="0" indent="0">
              <a:buNone/>
            </a:pPr>
            <a:r>
              <a:rPr lang="en-US" sz="1961" b="1">
                <a:latin typeface="+mn-lt"/>
              </a:rPr>
              <a:t>Steps:</a:t>
            </a:r>
          </a:p>
          <a:p>
            <a:pPr marL="457112" indent="-457112">
              <a:buFont typeface="Wingdings" panose="05000000000000000000" pitchFamily="2" charset="2"/>
              <a:buAutoNum type="arabicPeriod"/>
            </a:pPr>
            <a:r>
              <a:rPr lang="en-US" sz="1765">
                <a:latin typeface="+mn-lt"/>
              </a:rPr>
              <a:t>Create Master Key</a:t>
            </a:r>
          </a:p>
          <a:p>
            <a:pPr marL="457112" indent="-457112">
              <a:buFont typeface="Wingdings" panose="05000000000000000000" pitchFamily="2" charset="2"/>
              <a:buAutoNum type="arabicPeriod"/>
            </a:pPr>
            <a:r>
              <a:rPr lang="en-US" sz="1765">
                <a:latin typeface="+mn-lt"/>
              </a:rPr>
              <a:t>Create Credentials</a:t>
            </a:r>
          </a:p>
          <a:p>
            <a:pPr marL="457112" indent="-457112">
              <a:buFont typeface="Wingdings" panose="05000000000000000000" pitchFamily="2" charset="2"/>
              <a:buAutoNum type="arabicPeriod"/>
            </a:pPr>
            <a:r>
              <a:rPr lang="en-US" sz="1765">
                <a:latin typeface="+mn-lt"/>
              </a:rPr>
              <a:t>Create External Data Source</a:t>
            </a:r>
          </a:p>
          <a:p>
            <a:pPr marL="457112" indent="-457112">
              <a:buFont typeface="Wingdings" panose="05000000000000000000" pitchFamily="2" charset="2"/>
              <a:buAutoNum type="arabicPeriod"/>
            </a:pPr>
            <a:r>
              <a:rPr lang="en-US" sz="1765">
                <a:latin typeface="+mn-lt"/>
              </a:rPr>
              <a:t>Create External Data Format</a:t>
            </a:r>
          </a:p>
          <a:p>
            <a:pPr marL="457112" indent="-457112">
              <a:buFont typeface="Wingdings" panose="05000000000000000000" pitchFamily="2" charset="2"/>
              <a:buAutoNum type="arabicPeriod"/>
            </a:pPr>
            <a:r>
              <a:rPr lang="en-US" sz="1765">
                <a:latin typeface="+mn-lt"/>
              </a:rPr>
              <a:t>Create External Table</a:t>
            </a:r>
          </a:p>
          <a:p>
            <a:endParaRPr lang="en-US" sz="2745"/>
          </a:p>
          <a:p>
            <a:endParaRPr lang="en-US" sz="2745"/>
          </a:p>
        </p:txBody>
      </p:sp>
      <p:sp>
        <p:nvSpPr>
          <p:cNvPr id="12" name="Rectangle 11">
            <a:extLst>
              <a:ext uri="{FF2B5EF4-FFF2-40B4-BE49-F238E27FC236}">
                <a16:creationId xmlns:a16="http://schemas.microsoft.com/office/drawing/2014/main" id="{682BBBDB-C511-46D3-8AC1-90C52CCAD1C0}"/>
              </a:ext>
            </a:extLst>
          </p:cNvPr>
          <p:cNvSpPr/>
          <p:nvPr/>
        </p:nvSpPr>
        <p:spPr>
          <a:xfrm>
            <a:off x="6917723" y="980953"/>
            <a:ext cx="6095136" cy="6001643"/>
          </a:xfrm>
          <a:prstGeom prst="rect">
            <a:avLst/>
          </a:prstGeom>
        </p:spPr>
        <p:txBody>
          <a:bodyPr>
            <a:spAutoFit/>
          </a:bodyPr>
          <a:lstStyle/>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 database master key if one does not already exist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MASTER</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KEY</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ENCRYPTION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PASSWORD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'S0me!nfo'</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 database scoped credential with Azure storage account key as the secret.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DATABASE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SCOPED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IDENTITY</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'&lt;</a:t>
            </a:r>
            <a:r>
              <a:rPr lang="en-US" sz="1200" err="1">
                <a:solidFill>
                  <a:srgbClr val="FF0000"/>
                </a:solidFill>
                <a:highlight>
                  <a:srgbClr val="FFFFFF"/>
                </a:highlight>
                <a:latin typeface="Calibri" panose="020F0502020204030204" pitchFamily="34" charset="0"/>
                <a:cs typeface="Calibri" panose="020F0502020204030204" pitchFamily="34" charset="0"/>
              </a:rPr>
              <a:t>my_account</a:t>
            </a:r>
            <a:r>
              <a:rPr lang="en-US" sz="1200">
                <a:solidFill>
                  <a:srgbClr val="FF0000"/>
                </a:solidFill>
                <a:highlight>
                  <a:srgbClr val="FFFFFF"/>
                </a:highlight>
                <a:latin typeface="Calibri" panose="020F0502020204030204" pitchFamily="34" charset="0"/>
                <a:cs typeface="Calibri" panose="020F0502020204030204" pitchFamily="34" charset="0"/>
              </a:rPr>
              <a:t>&gt;'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SECRET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'&lt;</a:t>
            </a:r>
            <a:r>
              <a:rPr lang="en-US" sz="1200" err="1">
                <a:solidFill>
                  <a:srgbClr val="FF0000"/>
                </a:solidFill>
                <a:highlight>
                  <a:srgbClr val="FFFFFF"/>
                </a:highlight>
                <a:latin typeface="Calibri" panose="020F0502020204030204" pitchFamily="34" charset="0"/>
                <a:cs typeface="Calibri" panose="020F0502020204030204" pitchFamily="34" charset="0"/>
              </a:rPr>
              <a:t>azure_storage_account_key</a:t>
            </a:r>
            <a:r>
              <a:rPr lang="en-US" sz="1200">
                <a:solidFill>
                  <a:srgbClr val="FF0000"/>
                </a:solidFill>
                <a:highlight>
                  <a:srgbClr val="FFFFFF"/>
                </a:highlight>
                <a:latin typeface="Calibri" panose="020F0502020204030204" pitchFamily="34" charset="0"/>
                <a:cs typeface="Calibri" panose="020F0502020204030204" pitchFamily="34" charset="0"/>
              </a:rPr>
              <a:t>&gt;'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an external data source with CREDENTIAL option.</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EXTERNAL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DATA</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MyAzureStorage</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fr-FR" sz="1200">
                <a:solidFill>
                  <a:srgbClr val="808080"/>
                </a:solidFill>
                <a:highlight>
                  <a:srgbClr val="FFFFFF"/>
                </a:highlight>
                <a:latin typeface="Calibri" panose="020F0502020204030204" pitchFamily="34" charset="0"/>
                <a:cs typeface="Calibri" panose="020F0502020204030204" pitchFamily="34" charset="0"/>
              </a:rPr>
              <a:t>(</a:t>
            </a:r>
            <a:r>
              <a:rPr lang="fr-FR" sz="1200">
                <a:solidFill>
                  <a:srgbClr val="000000"/>
                </a:solidFill>
                <a:highlight>
                  <a:srgbClr val="FFFFFF"/>
                </a:highlight>
                <a:latin typeface="Calibri" panose="020F0502020204030204" pitchFamily="34" charset="0"/>
                <a:cs typeface="Calibri" panose="020F0502020204030204" pitchFamily="34" charset="0"/>
              </a:rPr>
              <a:t>    </a:t>
            </a:r>
            <a:r>
              <a:rPr lang="fr-FR" sz="1200">
                <a:solidFill>
                  <a:srgbClr val="0000FF"/>
                </a:solidFill>
                <a:highlight>
                  <a:srgbClr val="FFFFFF"/>
                </a:highlight>
                <a:latin typeface="Calibri" panose="020F0502020204030204" pitchFamily="34" charset="0"/>
                <a:cs typeface="Calibri" panose="020F0502020204030204" pitchFamily="34" charset="0"/>
              </a:rPr>
              <a:t>LOCATION</a:t>
            </a:r>
            <a:r>
              <a:rPr lang="fr-FR" sz="1200">
                <a:solidFill>
                  <a:srgbClr val="000000"/>
                </a:solidFill>
                <a:highlight>
                  <a:srgbClr val="FFFFFF"/>
                </a:highlight>
                <a:latin typeface="Calibri" panose="020F0502020204030204" pitchFamily="34" charset="0"/>
                <a:cs typeface="Calibri" panose="020F0502020204030204" pitchFamily="34" charset="0"/>
              </a:rPr>
              <a:t>   </a:t>
            </a:r>
            <a:r>
              <a:rPr lang="fr-FR" sz="1200">
                <a:solidFill>
                  <a:srgbClr val="808080"/>
                </a:solidFill>
                <a:highlight>
                  <a:srgbClr val="FFFFFF"/>
                </a:highlight>
                <a:latin typeface="Calibri" panose="020F0502020204030204" pitchFamily="34" charset="0"/>
                <a:cs typeface="Calibri" panose="020F0502020204030204" pitchFamily="34" charset="0"/>
              </a:rPr>
              <a:t>=</a:t>
            </a:r>
            <a:r>
              <a:rPr lang="fr-FR" sz="1200">
                <a:solidFill>
                  <a:srgbClr val="000000"/>
                </a:solidFill>
                <a:highlight>
                  <a:srgbClr val="FFFFFF"/>
                </a:highlight>
                <a:latin typeface="Calibri" panose="020F0502020204030204" pitchFamily="34" charset="0"/>
                <a:cs typeface="Calibri" panose="020F0502020204030204" pitchFamily="34" charset="0"/>
              </a:rPr>
              <a:t> </a:t>
            </a:r>
            <a:r>
              <a:rPr lang="fr-FR" sz="1200">
                <a:solidFill>
                  <a:srgbClr val="FF0000"/>
                </a:solidFill>
                <a:highlight>
                  <a:srgbClr val="FFFFFF"/>
                </a:highlight>
                <a:latin typeface="Calibri" panose="020F0502020204030204" pitchFamily="34" charset="0"/>
                <a:cs typeface="Calibri" panose="020F0502020204030204" pitchFamily="34" charset="0"/>
              </a:rPr>
              <a:t>'</a:t>
            </a:r>
            <a:r>
              <a:rPr lang="fr-FR" sz="1200" err="1">
                <a:solidFill>
                  <a:srgbClr val="FF0000"/>
                </a:solidFill>
                <a:highlight>
                  <a:srgbClr val="FFFFFF"/>
                </a:highlight>
                <a:latin typeface="Calibri" panose="020F0502020204030204" pitchFamily="34" charset="0"/>
                <a:cs typeface="Calibri" panose="020F0502020204030204" pitchFamily="34" charset="0"/>
              </a:rPr>
              <a:t>wasbs</a:t>
            </a:r>
            <a:r>
              <a:rPr lang="fr-FR" sz="1200">
                <a:solidFill>
                  <a:srgbClr val="FF0000"/>
                </a:solidFill>
                <a:highlight>
                  <a:srgbClr val="FFFFFF"/>
                </a:highlight>
                <a:latin typeface="Calibri" panose="020F0502020204030204" pitchFamily="34" charset="0"/>
                <a:cs typeface="Calibri" panose="020F0502020204030204" pitchFamily="34" charset="0"/>
              </a:rPr>
              <a:t>://daily@logs.blob.core.windows.net/'</a:t>
            </a:r>
            <a:endParaRPr lang="fr-FR"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TYPE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HADOOP</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an external file format </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EXTERNAL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FILE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FF"/>
                </a:solidFill>
                <a:highlight>
                  <a:srgbClr val="FFFFFF"/>
                </a:highlight>
                <a:latin typeface="Calibri" panose="020F0502020204030204" pitchFamily="34" charset="0"/>
                <a:cs typeface="Calibri" panose="020F0502020204030204" pitchFamily="34" charset="0"/>
              </a:rPr>
              <a:t>FORMAT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MyAzureCSVFormat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FORMAT_TYPE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DELIMITEDTEXT</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FORMAT_OPTIONS</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FIELD_TERMINATOR</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FIRST_ROW</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2</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--Create an external table</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EXTERNAL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TABLE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dbo</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FactInternetSalesNew</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LOCATION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'/files/Customer'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DATA_SOURCE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FILE_FORMAT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MyAzureCSVFormat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SELECT</a:t>
            </a:r>
            <a:r>
              <a:rPr lang="en-US" sz="1200">
                <a:solidFill>
                  <a:srgbClr val="000000"/>
                </a:solidFill>
                <a:highlight>
                  <a:srgbClr val="FFFFFF"/>
                </a:highlight>
                <a:latin typeface="Calibri" panose="020F0502020204030204" pitchFamily="34" charset="0"/>
                <a:cs typeface="Calibri" panose="020F0502020204030204" pitchFamily="34" charset="0"/>
              </a:rPr>
              <a:t> T1</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FROM</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dbo</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FactInternetSales</a:t>
            </a:r>
            <a:r>
              <a:rPr lang="en-US" sz="1200">
                <a:solidFill>
                  <a:srgbClr val="000000"/>
                </a:solidFill>
                <a:highlight>
                  <a:srgbClr val="FFFFFF"/>
                </a:highlight>
                <a:latin typeface="Calibri" panose="020F0502020204030204" pitchFamily="34" charset="0"/>
                <a:cs typeface="Calibri" panose="020F0502020204030204" pitchFamily="34" charset="0"/>
              </a:rPr>
              <a:t> T1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dbo</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DimCustomer</a:t>
            </a:r>
            <a:r>
              <a:rPr lang="en-US" sz="1200">
                <a:solidFill>
                  <a:srgbClr val="000000"/>
                </a:solidFill>
                <a:highlight>
                  <a:srgbClr val="FFFFFF"/>
                </a:highlight>
                <a:latin typeface="Calibri" panose="020F0502020204030204" pitchFamily="34" charset="0"/>
                <a:cs typeface="Calibri" panose="020F0502020204030204" pitchFamily="34" charset="0"/>
              </a:rPr>
              <a:t> T2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ON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T1</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CustomerKey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T2</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CustomerKey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OPTION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HASH</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endParaRPr lang="en-US" sz="120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62991071"/>
      </p:ext>
    </p:extLst>
  </p:cSld>
  <p:clrMapOvr>
    <a:masterClrMapping/>
  </p:clrMapOvr>
  <p:transition>
    <p:fade/>
  </p:transition>
  <p:extLst>
    <p:ext uri="{6950BFC3-D8DA-4A85-94F7-54DA5524770B}">
      <p188:commentRel xmlns=""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784921-E2B6-4D9D-AD89-8E66B5C1D0B3}"/>
              </a:ext>
            </a:extLst>
          </p:cNvPr>
          <p:cNvSpPr/>
          <p:nvPr/>
        </p:nvSpPr>
        <p:spPr bwMode="auto">
          <a:xfrm>
            <a:off x="6587878" y="2864629"/>
            <a:ext cx="4625889"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F8764D6-7B74-4850-B8B9-8078E7609AEC}"/>
              </a:ext>
            </a:extLst>
          </p:cNvPr>
          <p:cNvSpPr/>
          <p:nvPr/>
        </p:nvSpPr>
        <p:spPr bwMode="auto">
          <a:xfrm>
            <a:off x="840818" y="2892560"/>
            <a:ext cx="4478533"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2" name="object 2"/>
          <p:cNvSpPr txBox="1">
            <a:spLocks noGrp="1"/>
          </p:cNvSpPr>
          <p:nvPr>
            <p:ph type="title"/>
          </p:nvPr>
        </p:nvSpPr>
        <p:spPr/>
        <p:txBody>
          <a:bodyPr/>
          <a:lstStyle/>
          <a:p>
            <a:r>
              <a:rPr lang="en-US"/>
              <a:t>Polybase vs Copy</a:t>
            </a:r>
          </a:p>
        </p:txBody>
      </p:sp>
      <p:sp>
        <p:nvSpPr>
          <p:cNvPr id="8" name="Text Placeholder 7">
            <a:extLst>
              <a:ext uri="{FF2B5EF4-FFF2-40B4-BE49-F238E27FC236}">
                <a16:creationId xmlns:a16="http://schemas.microsoft.com/office/drawing/2014/main" id="{50E644FA-54E8-4E4C-BE77-91C6D834A0E3}"/>
              </a:ext>
            </a:extLst>
          </p:cNvPr>
          <p:cNvSpPr>
            <a:spLocks noGrp="1"/>
          </p:cNvSpPr>
          <p:nvPr>
            <p:ph type="body" sz="quarter" idx="10"/>
          </p:nvPr>
        </p:nvSpPr>
        <p:spPr>
          <a:xfrm>
            <a:off x="474044" y="2892560"/>
            <a:ext cx="5234322" cy="3426579"/>
          </a:xfrm>
        </p:spPr>
        <p:txBody>
          <a:bodyPr/>
          <a:lstStyle/>
          <a:p>
            <a:pPr marL="698366" lvl="1" indent="-229191">
              <a:spcBef>
                <a:spcPts val="245"/>
              </a:spcBef>
              <a:buFont typeface="Arial"/>
              <a:buChar char="•"/>
              <a:tabLst>
                <a:tab pos="699001" algn="l"/>
              </a:tabLst>
            </a:pPr>
            <a:r>
              <a:rPr lang="en-US" sz="2000" dirty="0">
                <a:cs typeface="Calibri"/>
              </a:rPr>
              <a:t>GA,</a:t>
            </a:r>
            <a:r>
              <a:rPr lang="en-US" sz="2000" spc="-5" dirty="0">
                <a:cs typeface="Calibri"/>
              </a:rPr>
              <a:t> </a:t>
            </a:r>
            <a:r>
              <a:rPr lang="en-US" sz="2000" spc="-10" dirty="0">
                <a:cs typeface="Calibri"/>
              </a:rPr>
              <a:t>stable</a:t>
            </a:r>
            <a:endParaRPr lang="en-US" sz="2000" dirty="0">
              <a:cs typeface="Calibri"/>
            </a:endParaRPr>
          </a:p>
          <a:p>
            <a:pPr marL="698366" lvl="1" indent="-229191">
              <a:spcBef>
                <a:spcPts val="215"/>
              </a:spcBef>
              <a:buFont typeface="Arial"/>
              <a:buChar char="•"/>
              <a:tabLst>
                <a:tab pos="699001" algn="l"/>
              </a:tabLst>
            </a:pPr>
            <a:r>
              <a:rPr lang="en-US" sz="2000" dirty="0">
                <a:cs typeface="Calibri"/>
              </a:rPr>
              <a:t>Needs </a:t>
            </a:r>
            <a:r>
              <a:rPr lang="en-US" sz="2000" spc="-15" dirty="0">
                <a:cs typeface="Calibri"/>
              </a:rPr>
              <a:t>CONTROL</a:t>
            </a:r>
            <a:r>
              <a:rPr lang="en-US" sz="2000" spc="-70" dirty="0">
                <a:cs typeface="Calibri"/>
              </a:rPr>
              <a:t> </a:t>
            </a:r>
            <a:r>
              <a:rPr lang="en-US" sz="2000" dirty="0">
                <a:cs typeface="Calibri"/>
              </a:rPr>
              <a:t>permission</a:t>
            </a:r>
          </a:p>
          <a:p>
            <a:pPr marL="698366" lvl="1" indent="-229191">
              <a:spcBef>
                <a:spcPts val="204"/>
              </a:spcBef>
              <a:buFont typeface="Arial"/>
              <a:buChar char="•"/>
              <a:tabLst>
                <a:tab pos="699001" algn="l"/>
              </a:tabLst>
            </a:pPr>
            <a:r>
              <a:rPr lang="en-US" sz="2000" spc="-20" dirty="0">
                <a:cs typeface="Calibri"/>
              </a:rPr>
              <a:t>Fastest </a:t>
            </a:r>
            <a:r>
              <a:rPr lang="en-US" sz="2000" spc="-10" dirty="0">
                <a:cs typeface="Calibri"/>
              </a:rPr>
              <a:t>(at</a:t>
            </a:r>
            <a:r>
              <a:rPr lang="en-US" sz="2000" spc="-35" dirty="0">
                <a:cs typeface="Calibri"/>
              </a:rPr>
              <a:t> </a:t>
            </a:r>
            <a:r>
              <a:rPr lang="en-US" sz="2000" spc="-10" dirty="0">
                <a:cs typeface="Calibri"/>
              </a:rPr>
              <a:t>present)</a:t>
            </a:r>
          </a:p>
          <a:p>
            <a:pPr marL="698366" lvl="1" indent="-229191">
              <a:spcBef>
                <a:spcPts val="204"/>
              </a:spcBef>
              <a:buFont typeface="Arial"/>
              <a:buChar char="•"/>
              <a:tabLst>
                <a:tab pos="699001" algn="l"/>
              </a:tabLst>
            </a:pPr>
            <a:r>
              <a:rPr lang="en-US" sz="2000" spc="-10" dirty="0">
                <a:cs typeface="Calibri"/>
              </a:rPr>
              <a:t>Enables querying via external tables </a:t>
            </a:r>
            <a:endParaRPr lang="en-US" sz="2000" dirty="0">
              <a:cs typeface="Calibri"/>
            </a:endParaRPr>
          </a:p>
          <a:p>
            <a:pPr marL="698366" lvl="1" indent="-229191">
              <a:spcBef>
                <a:spcPts val="215"/>
              </a:spcBef>
              <a:buFont typeface="Arial"/>
              <a:buChar char="•"/>
              <a:tabLst>
                <a:tab pos="699001" algn="l"/>
              </a:tabLst>
            </a:pPr>
            <a:r>
              <a:rPr lang="en-US" sz="2000" spc="-5" dirty="0">
                <a:cs typeface="Calibri"/>
              </a:rPr>
              <a:t>Challenges:</a:t>
            </a:r>
            <a:endParaRPr lang="en-US" sz="2000" dirty="0">
              <a:cs typeface="Calibri"/>
            </a:endParaRPr>
          </a:p>
          <a:p>
            <a:pPr marL="1155478" lvl="2" indent="-229191">
              <a:spcBef>
                <a:spcPts val="284"/>
              </a:spcBef>
              <a:buFont typeface="Arial"/>
              <a:buChar char="•"/>
              <a:tabLst>
                <a:tab pos="1155478" algn="l"/>
                <a:tab pos="1156113" algn="l"/>
              </a:tabLst>
            </a:pPr>
            <a:r>
              <a:rPr lang="en-US" sz="1800" spc="-15" dirty="0">
                <a:cs typeface="Calibri"/>
              </a:rPr>
              <a:t>Row</a:t>
            </a:r>
            <a:r>
              <a:rPr lang="en-US" sz="1800" spc="-30" dirty="0">
                <a:cs typeface="Calibri"/>
              </a:rPr>
              <a:t> </a:t>
            </a:r>
            <a:r>
              <a:rPr lang="en-US" sz="1800" spc="-5" dirty="0">
                <a:cs typeface="Calibri"/>
              </a:rPr>
              <a:t>width</a:t>
            </a:r>
            <a:endParaRPr lang="en-US" sz="1800" dirty="0">
              <a:cs typeface="Calibri"/>
            </a:endParaRPr>
          </a:p>
          <a:p>
            <a:pPr marL="1155478" lvl="2" indent="-229191">
              <a:spcBef>
                <a:spcPts val="260"/>
              </a:spcBef>
              <a:buFont typeface="Arial"/>
              <a:buChar char="•"/>
              <a:tabLst>
                <a:tab pos="1155478" algn="l"/>
                <a:tab pos="1156113" algn="l"/>
              </a:tabLst>
            </a:pPr>
            <a:r>
              <a:rPr lang="en-US" sz="1800" spc="-10" dirty="0">
                <a:cs typeface="Calibri"/>
              </a:rPr>
              <a:t>Delimiters </a:t>
            </a:r>
            <a:r>
              <a:rPr lang="en-US" sz="1800" dirty="0">
                <a:cs typeface="Calibri"/>
              </a:rPr>
              <a:t>in</a:t>
            </a:r>
            <a:r>
              <a:rPr lang="en-US" sz="1800" spc="20" dirty="0">
                <a:cs typeface="Calibri"/>
              </a:rPr>
              <a:t> </a:t>
            </a:r>
            <a:r>
              <a:rPr lang="en-US" sz="1800" spc="-20" dirty="0">
                <a:cs typeface="Calibri"/>
              </a:rPr>
              <a:t>text</a:t>
            </a:r>
            <a:endParaRPr lang="en-US" sz="1800" dirty="0">
              <a:cs typeface="Calibri"/>
            </a:endParaRPr>
          </a:p>
          <a:p>
            <a:pPr marL="1155478" lvl="2" indent="-229191">
              <a:spcBef>
                <a:spcPts val="265"/>
              </a:spcBef>
              <a:buFont typeface="Arial"/>
              <a:buChar char="•"/>
              <a:tabLst>
                <a:tab pos="1155478" algn="l"/>
                <a:tab pos="1156113" algn="l"/>
              </a:tabLst>
            </a:pPr>
            <a:r>
              <a:rPr lang="en-US" sz="1800" spc="-15" dirty="0">
                <a:cs typeface="Calibri"/>
              </a:rPr>
              <a:t>Fixed </a:t>
            </a:r>
            <a:r>
              <a:rPr lang="en-US" sz="1800" spc="-5" dirty="0">
                <a:cs typeface="Calibri"/>
              </a:rPr>
              <a:t>line</a:t>
            </a:r>
            <a:r>
              <a:rPr lang="en-US" sz="1800" spc="10" dirty="0">
                <a:cs typeface="Calibri"/>
              </a:rPr>
              <a:t> </a:t>
            </a:r>
            <a:r>
              <a:rPr lang="en-US" sz="1800" spc="-5" dirty="0">
                <a:cs typeface="Calibri"/>
              </a:rPr>
              <a:t>delimiter</a:t>
            </a:r>
            <a:endParaRPr lang="en-US" sz="1800" dirty="0">
              <a:cs typeface="Calibri"/>
            </a:endParaRPr>
          </a:p>
          <a:p>
            <a:pPr marL="1155478" lvl="2" indent="-229191">
              <a:spcBef>
                <a:spcPts val="254"/>
              </a:spcBef>
              <a:buFont typeface="Arial"/>
              <a:buChar char="•"/>
              <a:tabLst>
                <a:tab pos="1155478" algn="l"/>
                <a:tab pos="1156113" algn="l"/>
              </a:tabLst>
            </a:pPr>
            <a:r>
              <a:rPr lang="en-US" sz="1800" spc="-5" dirty="0">
                <a:cs typeface="Calibri"/>
              </a:rPr>
              <a:t>Code</a:t>
            </a:r>
            <a:r>
              <a:rPr lang="en-US" sz="1800" spc="-30" dirty="0">
                <a:cs typeface="Calibri"/>
              </a:rPr>
              <a:t> </a:t>
            </a:r>
            <a:r>
              <a:rPr lang="en-US" sz="1800" spc="-10" dirty="0">
                <a:cs typeface="Calibri"/>
              </a:rPr>
              <a:t>complexity</a:t>
            </a:r>
            <a:endParaRPr lang="en-US" sz="1800" dirty="0">
              <a:cs typeface="Calibri"/>
            </a:endParaRPr>
          </a:p>
          <a:p>
            <a:endParaRPr lang="en-US" sz="2400" dirty="0">
              <a:latin typeface="+mn-lt"/>
            </a:endParaRPr>
          </a:p>
        </p:txBody>
      </p:sp>
      <p:sp>
        <p:nvSpPr>
          <p:cNvPr id="9" name="Text Placeholder 8">
            <a:extLst>
              <a:ext uri="{FF2B5EF4-FFF2-40B4-BE49-F238E27FC236}">
                <a16:creationId xmlns:a16="http://schemas.microsoft.com/office/drawing/2014/main" id="{E4446A3C-AB3C-4E6A-9A53-86C743962010}"/>
              </a:ext>
            </a:extLst>
          </p:cNvPr>
          <p:cNvSpPr>
            <a:spLocks noGrp="1"/>
          </p:cNvSpPr>
          <p:nvPr>
            <p:ph type="body" sz="quarter" idx="11"/>
          </p:nvPr>
        </p:nvSpPr>
        <p:spPr>
          <a:xfrm>
            <a:off x="6265137" y="2694866"/>
            <a:ext cx="5016285" cy="3343736"/>
          </a:xfrm>
        </p:spPr>
        <p:txBody>
          <a:bodyPr/>
          <a:lstStyle/>
          <a:p>
            <a:pPr marL="12698" indent="0">
              <a:spcBef>
                <a:spcPts val="384"/>
              </a:spcBef>
              <a:buNone/>
              <a:tabLst>
                <a:tab pos="241254" algn="l"/>
              </a:tabLst>
            </a:pPr>
            <a:endParaRPr lang="en-US" sz="2400" b="1" dirty="0">
              <a:latin typeface="+mn-lt"/>
              <a:cs typeface="Calibri"/>
            </a:endParaRPr>
          </a:p>
          <a:p>
            <a:pPr marL="698366" lvl="1" indent="-228556">
              <a:spcBef>
                <a:spcPts val="245"/>
              </a:spcBef>
              <a:buFont typeface="Arial"/>
              <a:buChar char="•"/>
              <a:tabLst>
                <a:tab pos="698366" algn="l"/>
              </a:tabLst>
            </a:pPr>
            <a:r>
              <a:rPr lang="en-US" sz="2000" spc="-10" dirty="0">
                <a:cs typeface="Calibri"/>
              </a:rPr>
              <a:t>Currently </a:t>
            </a:r>
            <a:r>
              <a:rPr lang="en-US" sz="2000" dirty="0">
                <a:cs typeface="Calibri"/>
              </a:rPr>
              <a:t>in</a:t>
            </a:r>
            <a:r>
              <a:rPr lang="en-US" sz="2000" spc="-20" dirty="0">
                <a:cs typeface="Calibri"/>
              </a:rPr>
              <a:t> </a:t>
            </a:r>
            <a:r>
              <a:rPr lang="en-US" sz="2000" spc="-10" dirty="0">
                <a:cs typeface="Calibri"/>
              </a:rPr>
              <a:t>Preview</a:t>
            </a:r>
            <a:endParaRPr lang="en-US" sz="2000" dirty="0">
              <a:cs typeface="Calibri"/>
            </a:endParaRPr>
          </a:p>
          <a:p>
            <a:pPr marL="698366" lvl="1" indent="-228556">
              <a:spcBef>
                <a:spcPts val="215"/>
              </a:spcBef>
              <a:buFont typeface="Arial"/>
              <a:buChar char="•"/>
              <a:tabLst>
                <a:tab pos="698366" algn="l"/>
              </a:tabLst>
            </a:pPr>
            <a:r>
              <a:rPr lang="en-US" sz="2000" spc="-20" dirty="0">
                <a:cs typeface="Calibri"/>
              </a:rPr>
              <a:t>Relaxed</a:t>
            </a:r>
            <a:r>
              <a:rPr lang="en-US" sz="2000" spc="-25" dirty="0">
                <a:cs typeface="Calibri"/>
              </a:rPr>
              <a:t> </a:t>
            </a:r>
            <a:r>
              <a:rPr lang="en-US" sz="2000" spc="-5" dirty="0">
                <a:cs typeface="Calibri"/>
              </a:rPr>
              <a:t>permission</a:t>
            </a:r>
            <a:endParaRPr lang="en-US" sz="2000" dirty="0">
              <a:cs typeface="Calibri"/>
            </a:endParaRPr>
          </a:p>
          <a:p>
            <a:pPr marL="698366" lvl="1" indent="-228556">
              <a:spcBef>
                <a:spcPts val="204"/>
              </a:spcBef>
              <a:buFont typeface="Arial"/>
              <a:buChar char="•"/>
              <a:tabLst>
                <a:tab pos="698366" algn="l"/>
              </a:tabLst>
            </a:pPr>
            <a:r>
              <a:rPr lang="en-US" sz="2000" spc="-10" dirty="0">
                <a:cs typeface="Calibri"/>
              </a:rPr>
              <a:t>Slightly </a:t>
            </a:r>
            <a:r>
              <a:rPr lang="en-US" sz="2000" spc="-40" dirty="0">
                <a:cs typeface="Calibri"/>
              </a:rPr>
              <a:t>slower, </a:t>
            </a:r>
            <a:r>
              <a:rPr lang="en-US" sz="2000" spc="-5" dirty="0">
                <a:cs typeface="Calibri"/>
              </a:rPr>
              <a:t>but</a:t>
            </a:r>
            <a:r>
              <a:rPr lang="en-US" sz="2000" spc="15" dirty="0">
                <a:cs typeface="Calibri"/>
              </a:rPr>
              <a:t> </a:t>
            </a:r>
            <a:r>
              <a:rPr lang="en-US" sz="2000" spc="-10" dirty="0">
                <a:cs typeface="Calibri"/>
              </a:rPr>
              <a:t>improving</a:t>
            </a:r>
            <a:endParaRPr lang="en-US" sz="2000" dirty="0">
              <a:cs typeface="Calibri"/>
            </a:endParaRPr>
          </a:p>
          <a:p>
            <a:pPr marL="698366" lvl="1" indent="-228556">
              <a:spcBef>
                <a:spcPts val="215"/>
              </a:spcBef>
              <a:buFont typeface="Arial"/>
              <a:buChar char="•"/>
              <a:tabLst>
                <a:tab pos="698366" algn="l"/>
              </a:tabLst>
            </a:pPr>
            <a:r>
              <a:rPr lang="en-US" sz="2000" dirty="0">
                <a:cs typeface="Calibri"/>
              </a:rPr>
              <a:t>No </a:t>
            </a:r>
            <a:r>
              <a:rPr lang="en-US" sz="2000" spc="-20" dirty="0">
                <a:cs typeface="Calibri"/>
              </a:rPr>
              <a:t>row </a:t>
            </a:r>
            <a:r>
              <a:rPr lang="en-US" sz="2000" spc="-5" dirty="0">
                <a:cs typeface="Calibri"/>
              </a:rPr>
              <a:t>width</a:t>
            </a:r>
            <a:r>
              <a:rPr lang="en-US" sz="2000" spc="-20" dirty="0">
                <a:cs typeface="Calibri"/>
              </a:rPr>
              <a:t> </a:t>
            </a:r>
            <a:r>
              <a:rPr lang="en-US" sz="2000" dirty="0">
                <a:cs typeface="Calibri"/>
              </a:rPr>
              <a:t>limit</a:t>
            </a:r>
          </a:p>
          <a:p>
            <a:pPr marL="698366" lvl="1" indent="-228556">
              <a:spcBef>
                <a:spcPts val="220"/>
              </a:spcBef>
              <a:buFont typeface="Arial"/>
              <a:buChar char="•"/>
              <a:tabLst>
                <a:tab pos="698366" algn="l"/>
              </a:tabLst>
            </a:pPr>
            <a:r>
              <a:rPr lang="en-US" sz="2000" spc="-5" dirty="0">
                <a:cs typeface="Calibri"/>
              </a:rPr>
              <a:t>Supports </a:t>
            </a:r>
            <a:r>
              <a:rPr lang="en-US" sz="2000" spc="-10" dirty="0">
                <a:cs typeface="Calibri"/>
              </a:rPr>
              <a:t>delimiters </a:t>
            </a:r>
            <a:r>
              <a:rPr lang="en-US" sz="2000" dirty="0">
                <a:cs typeface="Calibri"/>
              </a:rPr>
              <a:t>in</a:t>
            </a:r>
            <a:r>
              <a:rPr lang="en-US" sz="2000" spc="-35" dirty="0">
                <a:cs typeface="Calibri"/>
              </a:rPr>
              <a:t> </a:t>
            </a:r>
            <a:r>
              <a:rPr lang="en-US" sz="2000" spc="-15" dirty="0">
                <a:cs typeface="Calibri"/>
              </a:rPr>
              <a:t>text</a:t>
            </a:r>
            <a:endParaRPr lang="en-US" sz="2000" dirty="0">
              <a:cs typeface="Calibri"/>
            </a:endParaRPr>
          </a:p>
          <a:p>
            <a:pPr marL="698366" marR="5079" lvl="1" indent="-228556">
              <a:lnSpc>
                <a:spcPts val="2590"/>
              </a:lnSpc>
              <a:spcBef>
                <a:spcPts val="530"/>
              </a:spcBef>
              <a:buFont typeface="Arial"/>
              <a:buChar char="•"/>
              <a:tabLst>
                <a:tab pos="698366" algn="l"/>
              </a:tabLst>
            </a:pPr>
            <a:r>
              <a:rPr lang="en-US" sz="2000" spc="-5" dirty="0">
                <a:cs typeface="Calibri"/>
              </a:rPr>
              <a:t>Supports </a:t>
            </a:r>
            <a:r>
              <a:rPr lang="en-US" sz="2000" spc="-10" dirty="0">
                <a:cs typeface="Calibri"/>
              </a:rPr>
              <a:t>custom column </a:t>
            </a:r>
            <a:r>
              <a:rPr lang="en-US" sz="2000" dirty="0">
                <a:cs typeface="Calibri"/>
              </a:rPr>
              <a:t>and</a:t>
            </a:r>
            <a:r>
              <a:rPr lang="en-US" sz="2000" spc="-100" dirty="0">
                <a:cs typeface="Calibri"/>
              </a:rPr>
              <a:t> </a:t>
            </a:r>
            <a:r>
              <a:rPr lang="en-US" sz="2000" spc="-20" dirty="0">
                <a:cs typeface="Calibri"/>
              </a:rPr>
              <a:t>row  </a:t>
            </a:r>
            <a:r>
              <a:rPr lang="en-US" sz="2000" spc="-10" dirty="0">
                <a:cs typeface="Calibri"/>
              </a:rPr>
              <a:t>delimiters</a:t>
            </a:r>
            <a:endParaRPr lang="en-US" sz="2000" dirty="0">
              <a:cs typeface="Calibri"/>
            </a:endParaRPr>
          </a:p>
          <a:p>
            <a:endParaRPr lang="en-US" dirty="0">
              <a:latin typeface="+mn-lt"/>
            </a:endParaRPr>
          </a:p>
        </p:txBody>
      </p:sp>
      <p:sp>
        <p:nvSpPr>
          <p:cNvPr id="4" name="Rectangle 3">
            <a:extLst>
              <a:ext uri="{FF2B5EF4-FFF2-40B4-BE49-F238E27FC236}">
                <a16:creationId xmlns:a16="http://schemas.microsoft.com/office/drawing/2014/main" id="{D8BAC970-3C1B-4998-A299-14405C0DD997}"/>
              </a:ext>
            </a:extLst>
          </p:cNvPr>
          <p:cNvSpPr/>
          <p:nvPr/>
        </p:nvSpPr>
        <p:spPr bwMode="auto">
          <a:xfrm>
            <a:off x="840819" y="1868598"/>
            <a:ext cx="4478533"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err="1">
                <a:gradFill>
                  <a:gsLst>
                    <a:gs pos="0">
                      <a:srgbClr val="FFFFFF"/>
                    </a:gs>
                    <a:gs pos="100000">
                      <a:srgbClr val="FFFFFF"/>
                    </a:gs>
                  </a:gsLst>
                  <a:lin ang="5400000" scaled="0"/>
                </a:gradFill>
                <a:ea typeface="Segoe UI" pitchFamily="34" charset="0"/>
                <a:cs typeface="Segoe UI" pitchFamily="34" charset="0"/>
              </a:rPr>
              <a:t>Polybase</a:t>
            </a: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58604E90-FE3F-4C71-BE6C-5970BC5BD0DE}"/>
              </a:ext>
            </a:extLst>
          </p:cNvPr>
          <p:cNvSpPr/>
          <p:nvPr/>
        </p:nvSpPr>
        <p:spPr bwMode="auto">
          <a:xfrm>
            <a:off x="6587878" y="1868597"/>
            <a:ext cx="4625889"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a:gradFill>
                  <a:gsLst>
                    <a:gs pos="0">
                      <a:srgbClr val="FFFFFF"/>
                    </a:gs>
                    <a:gs pos="100000">
                      <a:srgbClr val="FFFFFF"/>
                    </a:gs>
                  </a:gsLst>
                  <a:lin ang="5400000" scaled="0"/>
                </a:gradFill>
                <a:ea typeface="Segoe UI" pitchFamily="34" charset="0"/>
                <a:cs typeface="Segoe UI" pitchFamily="34" charset="0"/>
              </a:rPr>
              <a:t>Copy</a:t>
            </a:r>
          </a:p>
        </p:txBody>
      </p:sp>
    </p:spTree>
  </p:cSld>
  <p:clrMapOvr>
    <a:masterClrMapping/>
  </p:clrMapOvr>
  <p:transition>
    <p:fade/>
  </p:transition>
  <p:extLst>
    <p:ext uri="{6950BFC3-D8DA-4A85-94F7-54DA5524770B}">
      <p188:commentRel xmlns=""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4CF5C4-7171-4F91-8A63-BDD6EFA2A56F}"/>
              </a:ext>
            </a:extLst>
          </p:cNvPr>
          <p:cNvSpPr>
            <a:spLocks noGrp="1"/>
          </p:cNvSpPr>
          <p:nvPr>
            <p:ph type="title"/>
          </p:nvPr>
        </p:nvSpPr>
        <p:spPr>
          <a:xfrm>
            <a:off x="585217" y="3045595"/>
            <a:ext cx="9144000" cy="488797"/>
          </a:xfrm>
        </p:spPr>
        <p:txBody>
          <a:bodyPr/>
          <a:lstStyle/>
          <a:p>
            <a:r>
              <a:rPr lang="en-US"/>
              <a:t>Best Practices for Ingest</a:t>
            </a:r>
          </a:p>
        </p:txBody>
      </p:sp>
    </p:spTree>
    <p:extLst>
      <p:ext uri="{BB962C8B-B14F-4D97-AF65-F5344CB8AC3E}">
        <p14:creationId xmlns:p14="http://schemas.microsoft.com/office/powerpoint/2010/main" val="378057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Flat files to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4911665"/>
          </a:xfrm>
        </p:spPr>
        <p:txBody>
          <a:bodyPr/>
          <a:lstStyle/>
          <a:p>
            <a:endParaRPr lang="en-US" sz="2800" dirty="0">
              <a:latin typeface="+mn-lt"/>
            </a:endParaRPr>
          </a:p>
          <a:p>
            <a:pPr>
              <a:lnSpc>
                <a:spcPct val="100000"/>
              </a:lnSpc>
            </a:pPr>
            <a:r>
              <a:rPr lang="en-US" sz="2800" dirty="0">
                <a:latin typeface="+mn-lt"/>
              </a:rPr>
              <a:t>Ingest flat file data into Azure Storage (Azure Data Lake Store Gen2) </a:t>
            </a:r>
          </a:p>
          <a:p>
            <a:pPr marL="448193" indent="-448193">
              <a:buFont typeface="Arial" panose="020B0604020202020204" pitchFamily="34" charset="0"/>
              <a:buChar char="•"/>
            </a:pPr>
            <a:r>
              <a:rPr lang="en-US" sz="2800" dirty="0">
                <a:latin typeface="+mn-lt"/>
              </a:rPr>
              <a:t>When your data sources are on-premises, you need to move the data to Azure Storage before ingestion.</a:t>
            </a:r>
          </a:p>
          <a:p>
            <a:pPr marL="448193" indent="-448193">
              <a:buFont typeface="Arial" panose="020B0604020202020204" pitchFamily="34" charset="0"/>
              <a:buChar char="•"/>
            </a:pPr>
            <a:r>
              <a:rPr lang="en-US" sz="2800" dirty="0">
                <a:latin typeface="+mn-lt"/>
              </a:rPr>
              <a:t>Data in other cloud platforms needs to be moved to Azure Storage  before ingestion.</a:t>
            </a:r>
          </a:p>
          <a:p>
            <a:pPr>
              <a:lnSpc>
                <a:spcPct val="100000"/>
              </a:lnSpc>
            </a:pPr>
            <a:endParaRPr lang="en-US" sz="2800" dirty="0">
              <a:latin typeface="+mn-lt"/>
            </a:endParaRPr>
          </a:p>
          <a:p>
            <a:pPr>
              <a:lnSpc>
                <a:spcPct val="100000"/>
              </a:lnSpc>
            </a:pPr>
            <a:r>
              <a:rPr lang="en-US" sz="2800" dirty="0">
                <a:latin typeface="+mn-lt"/>
              </a:rPr>
              <a:t>Load from flat files as relational tables within the data warehouse</a:t>
            </a:r>
          </a:p>
          <a:p>
            <a:pPr>
              <a:lnSpc>
                <a:spcPct val="100000"/>
              </a:lnSpc>
            </a:pPr>
            <a:endParaRPr lang="en-US" sz="2800" dirty="0">
              <a:latin typeface="+mn-lt"/>
            </a:endParaRPr>
          </a:p>
          <a:p>
            <a:pPr>
              <a:lnSpc>
                <a:spcPct val="100000"/>
              </a:lnSpc>
            </a:pPr>
            <a:endParaRPr lang="en-US" sz="2800" dirty="0">
              <a:latin typeface="+mn-lt"/>
            </a:endParaRPr>
          </a:p>
        </p:txBody>
      </p:sp>
    </p:spTree>
    <p:extLst>
      <p:ext uri="{BB962C8B-B14F-4D97-AF65-F5344CB8AC3E}">
        <p14:creationId xmlns:p14="http://schemas.microsoft.com/office/powerpoint/2010/main" val="334259469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p:txBody>
          <a:bodyPr/>
          <a:lstStyle/>
          <a:p>
            <a:r>
              <a:rPr lang="en-US" dirty="0"/>
              <a:t>Azure Synapse 101 &amp; Demonstration</a:t>
            </a:r>
          </a:p>
        </p:txBody>
      </p:sp>
      <p:sp>
        <p:nvSpPr>
          <p:cNvPr id="2" name="Text Placeholder 1">
            <a:extLst>
              <a:ext uri="{FF2B5EF4-FFF2-40B4-BE49-F238E27FC236}">
                <a16:creationId xmlns:a16="http://schemas.microsoft.com/office/drawing/2014/main" id="{AAC2DA09-570A-42DE-A731-7884CA1B33FA}"/>
              </a:ext>
            </a:extLst>
          </p:cNvPr>
          <p:cNvSpPr>
            <a:spLocks noGrp="1"/>
          </p:cNvSpPr>
          <p:nvPr>
            <p:ph type="body" sz="quarter" idx="12"/>
          </p:nvPr>
        </p:nvSpPr>
        <p:spPr/>
        <p:txBody>
          <a:bodyPr/>
          <a:lstStyle/>
          <a:p>
            <a:r>
              <a:rPr lang="en-US" dirty="0"/>
              <a:t>Matt Basile</a:t>
            </a:r>
          </a:p>
        </p:txBody>
      </p:sp>
    </p:spTree>
    <p:extLst>
      <p:ext uri="{BB962C8B-B14F-4D97-AF65-F5344CB8AC3E}">
        <p14:creationId xmlns:p14="http://schemas.microsoft.com/office/powerpoint/2010/main" val="375591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15536A-5D93-4911-9B2C-CBA4E2CAE07E}"/>
              </a:ext>
            </a:extLst>
          </p:cNvPr>
          <p:cNvSpPr/>
          <p:nvPr/>
        </p:nvSpPr>
        <p:spPr bwMode="auto">
          <a:xfrm>
            <a:off x="586390" y="4259024"/>
            <a:ext cx="10066436" cy="201695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solidFill>
                  <a:schemeClr val="tx1"/>
                </a:solidFill>
                <a:ea typeface="Segoe UI" pitchFamily="34" charset="0"/>
                <a:cs typeface="Segoe UI" pitchFamily="34" charset="0"/>
              </a:rPr>
              <a:t>ADLS Gen 2 Filesystem</a:t>
            </a: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 Structuring ADLS Gen2</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89" y="1434653"/>
            <a:ext cx="11532260" cy="2281137"/>
          </a:xfrm>
        </p:spPr>
        <p:txBody>
          <a:bodyPr/>
          <a:lstStyle/>
          <a:p>
            <a:pPr marL="448193" indent="-448193">
              <a:buFont typeface="Arial" panose="020B0604020202020204" pitchFamily="34" charset="0"/>
              <a:buChar char="•"/>
            </a:pPr>
            <a:r>
              <a:rPr lang="en-US">
                <a:latin typeface="+mn-lt"/>
              </a:rPr>
              <a:t>Separate storage accounts for each environment: dev, test, &amp; production.</a:t>
            </a:r>
          </a:p>
          <a:p>
            <a:pPr marL="448193" indent="-448193">
              <a:buFont typeface="Arial" panose="020B0604020202020204" pitchFamily="34" charset="0"/>
              <a:buChar char="•"/>
            </a:pPr>
            <a:endParaRPr lang="en-US">
              <a:latin typeface="+mn-lt"/>
            </a:endParaRPr>
          </a:p>
          <a:p>
            <a:pPr marL="448193" indent="-448193">
              <a:buFont typeface="Arial" panose="020B0604020202020204" pitchFamily="34" charset="0"/>
              <a:buChar char="•"/>
            </a:pPr>
            <a:r>
              <a:rPr lang="en-US">
                <a:latin typeface="+mn-lt"/>
              </a:rPr>
              <a:t>Use a common folder structure to organize data by degree of refinement. </a:t>
            </a:r>
          </a:p>
        </p:txBody>
      </p:sp>
      <p:sp>
        <p:nvSpPr>
          <p:cNvPr id="4" name="Rectangle 3">
            <a:extLst>
              <a:ext uri="{FF2B5EF4-FFF2-40B4-BE49-F238E27FC236}">
                <a16:creationId xmlns:a16="http://schemas.microsoft.com/office/drawing/2014/main" id="{C5DCA8EE-C8E4-4357-98DE-846DC9F4DA81}"/>
              </a:ext>
            </a:extLst>
          </p:cNvPr>
          <p:cNvSpPr/>
          <p:nvPr/>
        </p:nvSpPr>
        <p:spPr bwMode="auto">
          <a:xfrm>
            <a:off x="101626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Raw Data</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/bronze</a:t>
            </a:r>
          </a:p>
        </p:txBody>
      </p:sp>
      <p:sp>
        <p:nvSpPr>
          <p:cNvPr id="5" name="Rectangle 4">
            <a:extLst>
              <a:ext uri="{FF2B5EF4-FFF2-40B4-BE49-F238E27FC236}">
                <a16:creationId xmlns:a16="http://schemas.microsoft.com/office/drawing/2014/main" id="{2EDB3CCD-FC84-4521-B8AA-7054D719B0A8}"/>
              </a:ext>
            </a:extLst>
          </p:cNvPr>
          <p:cNvSpPr/>
          <p:nvPr/>
        </p:nvSpPr>
        <p:spPr bwMode="auto">
          <a:xfrm>
            <a:off x="4639136"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Query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/silver</a:t>
            </a:r>
          </a:p>
        </p:txBody>
      </p:sp>
      <p:sp>
        <p:nvSpPr>
          <p:cNvPr id="6" name="Rectangle 5">
            <a:extLst>
              <a:ext uri="{FF2B5EF4-FFF2-40B4-BE49-F238E27FC236}">
                <a16:creationId xmlns:a16="http://schemas.microsoft.com/office/drawing/2014/main" id="{5ABBED3E-B901-4D27-8569-25D948CFE738}"/>
              </a:ext>
            </a:extLst>
          </p:cNvPr>
          <p:cNvSpPr/>
          <p:nvPr/>
        </p:nvSpPr>
        <p:spPr bwMode="auto">
          <a:xfrm>
            <a:off x="826201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Report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/gold</a:t>
            </a:r>
          </a:p>
        </p:txBody>
      </p:sp>
    </p:spTree>
    <p:extLst>
      <p:ext uri="{BB962C8B-B14F-4D97-AF65-F5344CB8AC3E}">
        <p14:creationId xmlns:p14="http://schemas.microsoft.com/office/powerpoint/2010/main" val="248866497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556571"/>
          </a:xfrm>
          <a:prstGeom prst="rect">
            <a:avLst/>
          </a:prstGeom>
        </p:spPr>
        <p:txBody>
          <a:bodyPr vert="horz" wrap="square" lIns="0" tIns="13333" rIns="0" bIns="0" rtlCol="0" anchor="t">
            <a:spAutoFit/>
          </a:bodyPr>
          <a:lstStyle/>
          <a:p>
            <a:pPr marL="12698">
              <a:spcBef>
                <a:spcPts val="105"/>
              </a:spcBef>
            </a:pPr>
            <a:r>
              <a:rPr lang="en-US" spc="-20"/>
              <a:t>Ingest from o</a:t>
            </a:r>
            <a:r>
              <a:rPr spc="-20"/>
              <a:t>n-</a:t>
            </a:r>
            <a:r>
              <a:rPr lang="en-US" spc="-20"/>
              <a:t>p</a:t>
            </a:r>
            <a:r>
              <a:rPr spc="-20"/>
              <a:t>rem</a:t>
            </a:r>
            <a:r>
              <a:rPr lang="en-US" spc="-20"/>
              <a:t>ises</a:t>
            </a:r>
            <a:r>
              <a:rPr spc="-20"/>
              <a:t> </a:t>
            </a:r>
            <a:r>
              <a:rPr lang="en-US" spc="-25"/>
              <a:t>d</a:t>
            </a:r>
            <a:r>
              <a:rPr spc="-25"/>
              <a:t>ata</a:t>
            </a:r>
            <a:r>
              <a:rPr spc="-55"/>
              <a:t> </a:t>
            </a:r>
            <a:r>
              <a:rPr lang="en-US" spc="-10"/>
              <a:t>s</a:t>
            </a:r>
            <a:r>
              <a:rPr spc="-10"/>
              <a:t>ources</a:t>
            </a:r>
            <a:endParaRPr/>
          </a:p>
        </p:txBody>
      </p:sp>
      <p:sp>
        <p:nvSpPr>
          <p:cNvPr id="4" name="Text Placeholder 3">
            <a:extLst>
              <a:ext uri="{FF2B5EF4-FFF2-40B4-BE49-F238E27FC236}">
                <a16:creationId xmlns:a16="http://schemas.microsoft.com/office/drawing/2014/main" id="{15A94A82-D088-49B8-A50C-110CC9278361}"/>
              </a:ext>
            </a:extLst>
          </p:cNvPr>
          <p:cNvSpPr>
            <a:spLocks noGrp="1"/>
          </p:cNvSpPr>
          <p:nvPr>
            <p:ph type="body" sz="quarter" idx="10"/>
          </p:nvPr>
        </p:nvSpPr>
        <p:spPr>
          <a:xfrm>
            <a:off x="586390" y="1434653"/>
            <a:ext cx="11018520" cy="5213831"/>
          </a:xfrm>
        </p:spPr>
        <p:txBody>
          <a:bodyPr/>
          <a:lstStyle/>
          <a:p>
            <a:r>
              <a:rPr lang="en-US" sz="2353" b="1" dirty="0">
                <a:latin typeface="+mn-lt"/>
              </a:rPr>
              <a:t>Fastest is done by batch:</a:t>
            </a:r>
          </a:p>
          <a:p>
            <a:pPr marL="336145" indent="-336145">
              <a:buFont typeface="Arial" panose="020B0604020202020204" pitchFamily="34" charset="0"/>
              <a:buChar char="•"/>
            </a:pPr>
            <a:r>
              <a:rPr lang="en-US" sz="2353" dirty="0">
                <a:latin typeface="+mn-lt"/>
              </a:rPr>
              <a:t>Extract from data source to multiple CSV/Parquet files</a:t>
            </a:r>
          </a:p>
          <a:p>
            <a:pPr marL="336145" indent="-336145">
              <a:buFont typeface="Arial" panose="020B0604020202020204" pitchFamily="34" charset="0"/>
              <a:buChar char="•"/>
            </a:pPr>
            <a:r>
              <a:rPr lang="en-US" sz="2353" dirty="0">
                <a:latin typeface="+mn-lt"/>
              </a:rPr>
              <a:t>Use </a:t>
            </a:r>
            <a:r>
              <a:rPr lang="en-US" sz="2353" dirty="0" err="1">
                <a:latin typeface="+mn-lt"/>
              </a:rPr>
              <a:t>AzCopy</a:t>
            </a:r>
            <a:r>
              <a:rPr lang="en-US" sz="2353" dirty="0">
                <a:latin typeface="+mn-lt"/>
              </a:rPr>
              <a:t> to upload to ADLS</a:t>
            </a:r>
          </a:p>
          <a:p>
            <a:endParaRPr lang="en-US" sz="2353" dirty="0">
              <a:latin typeface="+mn-lt"/>
            </a:endParaRPr>
          </a:p>
          <a:p>
            <a:r>
              <a:rPr lang="en-US" sz="2353" b="1" dirty="0">
                <a:latin typeface="+mn-lt"/>
              </a:rPr>
              <a:t>Alternative is query-insert:</a:t>
            </a:r>
          </a:p>
          <a:p>
            <a:pPr marL="336145" indent="-336145">
              <a:buFont typeface="Arial" panose="020B0604020202020204" pitchFamily="34" charset="0"/>
              <a:buChar char="•"/>
            </a:pPr>
            <a:r>
              <a:rPr lang="en-US" sz="2353" dirty="0">
                <a:latin typeface="+mn-lt"/>
              </a:rPr>
              <a:t>Set up SSIS self-hosted integration runtime on-premises</a:t>
            </a:r>
          </a:p>
          <a:p>
            <a:pPr marL="336145" indent="-336145">
              <a:buFont typeface="Arial" panose="020B0604020202020204" pitchFamily="34" charset="0"/>
              <a:buChar char="•"/>
            </a:pPr>
            <a:r>
              <a:rPr lang="en-US" sz="2353" dirty="0">
                <a:latin typeface="+mn-lt"/>
              </a:rPr>
              <a:t>Use Synapse Pipeline to extract/copy</a:t>
            </a:r>
          </a:p>
          <a:p>
            <a:pPr marL="336145" indent="-336145">
              <a:buFont typeface="Arial" panose="020B0604020202020204" pitchFamily="34" charset="0"/>
              <a:buChar char="•"/>
            </a:pPr>
            <a:r>
              <a:rPr lang="en-US" sz="2353" dirty="0">
                <a:latin typeface="+mn-lt"/>
              </a:rPr>
              <a:t>Use Synapse Pipeline to execute load procedure</a:t>
            </a:r>
          </a:p>
          <a:p>
            <a:endParaRPr lang="en-US" sz="2353" dirty="0">
              <a:latin typeface="+mn-lt"/>
            </a:endParaRPr>
          </a:p>
          <a:p>
            <a:r>
              <a:rPr lang="en-US" sz="2353" b="1" dirty="0">
                <a:latin typeface="+mn-lt"/>
              </a:rPr>
              <a:t>Large Migrations:</a:t>
            </a:r>
          </a:p>
          <a:p>
            <a:pPr marL="336145" indent="-336145">
              <a:buFont typeface="Arial" panose="020B0604020202020204" pitchFamily="34" charset="0"/>
              <a:buChar char="•"/>
            </a:pPr>
            <a:r>
              <a:rPr lang="en-US" sz="2353" dirty="0">
                <a:latin typeface="+mn-lt"/>
              </a:rPr>
              <a:t>Use Azure Data Box where available</a:t>
            </a:r>
          </a:p>
          <a:p>
            <a:endParaRPr lang="en-US" sz="2353" dirty="0">
              <a:latin typeface="+mn-lt"/>
            </a:endParaRPr>
          </a:p>
        </p:txBody>
      </p:sp>
    </p:spTree>
    <p:extLst>
      <p:ext uri="{BB962C8B-B14F-4D97-AF65-F5344CB8AC3E}">
        <p14:creationId xmlns:p14="http://schemas.microsoft.com/office/powerpoint/2010/main" val="37962406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from Cloud Data Sources</a:t>
            </a:r>
          </a:p>
        </p:txBody>
      </p:sp>
      <p:sp>
        <p:nvSpPr>
          <p:cNvPr id="6" name="Text Placeholder 5">
            <a:extLst>
              <a:ext uri="{FF2B5EF4-FFF2-40B4-BE49-F238E27FC236}">
                <a16:creationId xmlns:a16="http://schemas.microsoft.com/office/drawing/2014/main" id="{6183292F-FE6E-4734-9591-9271616EF0F2}"/>
              </a:ext>
            </a:extLst>
          </p:cNvPr>
          <p:cNvSpPr>
            <a:spLocks noGrp="1"/>
          </p:cNvSpPr>
          <p:nvPr>
            <p:ph type="body" sz="quarter" idx="10"/>
          </p:nvPr>
        </p:nvSpPr>
        <p:spPr>
          <a:xfrm>
            <a:off x="586390" y="1434653"/>
            <a:ext cx="11018520" cy="2469630"/>
          </a:xfrm>
        </p:spPr>
        <p:txBody>
          <a:bodyPr/>
          <a:lstStyle/>
          <a:p>
            <a:pPr marL="12063">
              <a:spcBef>
                <a:spcPts val="774"/>
              </a:spcBef>
              <a:tabLst>
                <a:tab pos="241889" algn="l"/>
              </a:tabLst>
            </a:pPr>
            <a:r>
              <a:rPr lang="en-US" b="1" spc="-10">
                <a:latin typeface="Calibri"/>
                <a:cs typeface="Calibri"/>
              </a:rPr>
              <a:t>Options:</a:t>
            </a:r>
          </a:p>
          <a:p>
            <a:pPr marL="460256" indent="-448193">
              <a:spcBef>
                <a:spcPts val="774"/>
              </a:spcBef>
              <a:buFont typeface="Arial" panose="020B0604020202020204" pitchFamily="34" charset="0"/>
              <a:buChar char="•"/>
              <a:tabLst>
                <a:tab pos="241889" algn="l"/>
              </a:tabLst>
            </a:pPr>
            <a:r>
              <a:rPr lang="en-US" spc="-10">
                <a:latin typeface="Calibri"/>
                <a:cs typeface="Calibri"/>
              </a:rPr>
              <a:t>Extract using</a:t>
            </a:r>
            <a:r>
              <a:rPr lang="en-US" spc="25">
                <a:latin typeface="Calibri"/>
                <a:cs typeface="Calibri"/>
              </a:rPr>
              <a:t> </a:t>
            </a:r>
            <a:r>
              <a:rPr lang="en-US" spc="-5">
                <a:latin typeface="Calibri"/>
                <a:cs typeface="Calibri"/>
              </a:rPr>
              <a:t>Synapse Pipelines</a:t>
            </a:r>
            <a:endParaRPr lang="en-US">
              <a:latin typeface="Calibri"/>
              <a:cs typeface="Calibri"/>
            </a:endParaRPr>
          </a:p>
          <a:p>
            <a:pPr marL="460256" indent="-448193">
              <a:spcBef>
                <a:spcPts val="674"/>
              </a:spcBef>
              <a:buFont typeface="Arial" panose="020B0604020202020204" pitchFamily="34" charset="0"/>
              <a:buChar char="•"/>
              <a:tabLst>
                <a:tab pos="241889" algn="l"/>
              </a:tabLst>
            </a:pPr>
            <a:r>
              <a:rPr lang="en-US" spc="-30">
                <a:latin typeface="Calibri"/>
                <a:cs typeface="Calibri"/>
              </a:rPr>
              <a:t>Write </a:t>
            </a:r>
            <a:r>
              <a:rPr lang="en-US" spc="-15">
                <a:latin typeface="Calibri"/>
                <a:cs typeface="Calibri"/>
              </a:rPr>
              <a:t>to </a:t>
            </a:r>
            <a:r>
              <a:rPr lang="en-US" spc="-5">
                <a:latin typeface="Calibri"/>
                <a:cs typeface="Calibri"/>
              </a:rPr>
              <a:t>ADLS as </a:t>
            </a:r>
            <a:r>
              <a:rPr lang="en-US" spc="-25">
                <a:latin typeface="Calibri"/>
                <a:cs typeface="Calibri"/>
              </a:rPr>
              <a:t>Parquet</a:t>
            </a:r>
            <a:r>
              <a:rPr lang="en-US" spc="90">
                <a:latin typeface="Calibri"/>
                <a:cs typeface="Calibri"/>
              </a:rPr>
              <a:t> </a:t>
            </a:r>
            <a:r>
              <a:rPr lang="en-US" spc="-10">
                <a:latin typeface="Calibri"/>
                <a:cs typeface="Calibri"/>
              </a:rPr>
              <a:t>files</a:t>
            </a:r>
            <a:endParaRPr lang="en-US" sz="3529">
              <a:latin typeface="Calibri"/>
              <a:cs typeface="Calibri"/>
            </a:endParaRPr>
          </a:p>
          <a:p>
            <a:pPr marL="460256" indent="-448193">
              <a:buFont typeface="Arial" panose="020B0604020202020204" pitchFamily="34" charset="0"/>
              <a:buChar char="•"/>
              <a:tabLst>
                <a:tab pos="241889" algn="l"/>
              </a:tabLst>
            </a:pPr>
            <a:r>
              <a:rPr lang="en-US" spc="-5" err="1">
                <a:latin typeface="Calibri"/>
                <a:cs typeface="Calibri"/>
              </a:rPr>
              <a:t>AzCopy</a:t>
            </a:r>
            <a:r>
              <a:rPr lang="en-US" spc="-5">
                <a:latin typeface="Calibri"/>
                <a:cs typeface="Calibri"/>
              </a:rPr>
              <a:t> is a </a:t>
            </a:r>
            <a:r>
              <a:rPr lang="en-US" spc="-25">
                <a:latin typeface="Calibri"/>
                <a:cs typeface="Calibri"/>
              </a:rPr>
              <a:t>fast </a:t>
            </a:r>
            <a:r>
              <a:rPr lang="en-US" spc="-15">
                <a:latin typeface="Calibri"/>
                <a:cs typeface="Calibri"/>
              </a:rPr>
              <a:t>move </a:t>
            </a:r>
            <a:r>
              <a:rPr lang="en-US" spc="-25">
                <a:latin typeface="Calibri"/>
                <a:cs typeface="Calibri"/>
              </a:rPr>
              <a:t>for </a:t>
            </a:r>
            <a:r>
              <a:rPr lang="en-US" spc="-10">
                <a:latin typeface="Calibri"/>
                <a:cs typeface="Calibri"/>
              </a:rPr>
              <a:t>files </a:t>
            </a:r>
            <a:r>
              <a:rPr lang="en-US" spc="-20">
                <a:latin typeface="Calibri"/>
                <a:cs typeface="Calibri"/>
              </a:rPr>
              <a:t>from </a:t>
            </a:r>
            <a:r>
              <a:rPr lang="en-US" spc="-5">
                <a:latin typeface="Calibri"/>
                <a:cs typeface="Calibri"/>
              </a:rPr>
              <a:t>S3 </a:t>
            </a:r>
            <a:r>
              <a:rPr lang="en-US" spc="-20">
                <a:latin typeface="Calibri"/>
                <a:cs typeface="Calibri"/>
              </a:rPr>
              <a:t>to</a:t>
            </a:r>
            <a:r>
              <a:rPr lang="en-US" spc="124">
                <a:latin typeface="Calibri"/>
                <a:cs typeface="Calibri"/>
              </a:rPr>
              <a:t> </a:t>
            </a:r>
            <a:r>
              <a:rPr lang="en-US" spc="-5">
                <a:latin typeface="Calibri"/>
                <a:cs typeface="Calibri"/>
              </a:rPr>
              <a:t>ADLS</a:t>
            </a:r>
            <a:endParaRPr lang="en-US">
              <a:latin typeface="Calibri"/>
              <a:cs typeface="Calibri"/>
            </a:endParaRPr>
          </a:p>
          <a:p>
            <a:endParaRPr lang="en-US"/>
          </a:p>
        </p:txBody>
      </p:sp>
    </p:spTree>
    <p:extLst>
      <p:ext uri="{BB962C8B-B14F-4D97-AF65-F5344CB8AC3E}">
        <p14:creationId xmlns:p14="http://schemas.microsoft.com/office/powerpoint/2010/main" val="46629529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File Data Sources</a:t>
            </a:r>
          </a:p>
        </p:txBody>
      </p:sp>
      <p:sp>
        <p:nvSpPr>
          <p:cNvPr id="6" name="Text Placeholder 5">
            <a:extLst>
              <a:ext uri="{FF2B5EF4-FFF2-40B4-BE49-F238E27FC236}">
                <a16:creationId xmlns:a16="http://schemas.microsoft.com/office/drawing/2014/main" id="{650B676E-98FF-4FA8-AEAC-0D041ED57C5A}"/>
              </a:ext>
            </a:extLst>
          </p:cNvPr>
          <p:cNvSpPr>
            <a:spLocks noGrp="1"/>
          </p:cNvSpPr>
          <p:nvPr>
            <p:ph type="body" sz="quarter" idx="10"/>
          </p:nvPr>
        </p:nvSpPr>
        <p:spPr>
          <a:xfrm>
            <a:off x="276316" y="1434653"/>
            <a:ext cx="7142020" cy="4550220"/>
          </a:xfrm>
        </p:spPr>
        <p:txBody>
          <a:bodyPr/>
          <a:lstStyle/>
          <a:p>
            <a:r>
              <a:rPr lang="en-US" dirty="0"/>
              <a:t>Look out for these file format challenges…</a:t>
            </a:r>
          </a:p>
          <a:p>
            <a:pPr lvl="1"/>
            <a:r>
              <a:rPr lang="en-US" dirty="0"/>
              <a:t>Invalid file format</a:t>
            </a:r>
          </a:p>
          <a:p>
            <a:pPr marL="564701" lvl="1" indent="-336145">
              <a:buFont typeface="Arial" panose="020B0604020202020204" pitchFamily="34" charset="0"/>
              <a:buChar char="•"/>
            </a:pPr>
            <a:r>
              <a:rPr lang="en-US" dirty="0"/>
              <a:t>Multiple row types</a:t>
            </a:r>
          </a:p>
          <a:p>
            <a:pPr marL="564701" lvl="1" indent="-336145">
              <a:buFont typeface="Arial" panose="020B0604020202020204" pitchFamily="34" charset="0"/>
              <a:buChar char="•"/>
            </a:pPr>
            <a:r>
              <a:rPr lang="en-US" dirty="0"/>
              <a:t>Ragged columns</a:t>
            </a:r>
          </a:p>
          <a:p>
            <a:pPr lvl="1"/>
            <a:r>
              <a:rPr lang="en-US" dirty="0"/>
              <a:t>Row size &gt; 1Mb</a:t>
            </a:r>
          </a:p>
          <a:p>
            <a:pPr lvl="1"/>
            <a:r>
              <a:rPr lang="en-US" dirty="0"/>
              <a:t>Datetime format/s (e.g., use of nanosecond date time)</a:t>
            </a:r>
          </a:p>
          <a:p>
            <a:pPr lvl="1"/>
            <a:r>
              <a:rPr lang="en-US" dirty="0"/>
              <a:t>NULL value literal/s</a:t>
            </a:r>
          </a:p>
          <a:p>
            <a:pPr lvl="1"/>
            <a:r>
              <a:rPr lang="en-US" dirty="0"/>
              <a:t>Free form text</a:t>
            </a:r>
          </a:p>
          <a:p>
            <a:pPr lvl="1"/>
            <a:r>
              <a:rPr lang="en-US" dirty="0"/>
              <a:t>Parquet partitions</a:t>
            </a:r>
          </a:p>
          <a:p>
            <a:pPr lvl="1"/>
            <a:r>
              <a:rPr lang="en-US" dirty="0"/>
              <a:t>XML data</a:t>
            </a:r>
          </a:p>
          <a:p>
            <a:pPr lvl="1"/>
            <a:r>
              <a:rPr lang="en-US" dirty="0"/>
              <a:t>Use of non-standard line delimiters (e.g., CR)</a:t>
            </a:r>
          </a:p>
          <a:p>
            <a:endParaRPr lang="en-US" dirty="0"/>
          </a:p>
        </p:txBody>
      </p:sp>
      <p:sp>
        <p:nvSpPr>
          <p:cNvPr id="4" name="object 4"/>
          <p:cNvSpPr txBox="1"/>
          <p:nvPr/>
        </p:nvSpPr>
        <p:spPr>
          <a:xfrm>
            <a:off x="7418335" y="3024954"/>
            <a:ext cx="4683400" cy="1924396"/>
          </a:xfrm>
          <a:prstGeom prst="rect">
            <a:avLst/>
          </a:prstGeom>
        </p:spPr>
        <p:txBody>
          <a:bodyPr vert="horz" wrap="square" lIns="0" tIns="13333" rIns="0" bIns="0" rtlCol="0">
            <a:spAutoFit/>
          </a:bodyPr>
          <a:lstStyle/>
          <a:p>
            <a:pPr marL="12698">
              <a:lnSpc>
                <a:spcPts val="2969"/>
              </a:lnSpc>
              <a:spcBef>
                <a:spcPts val="105"/>
              </a:spcBef>
              <a:tabLst>
                <a:tab pos="241254" algn="l"/>
              </a:tabLst>
            </a:pPr>
            <a:r>
              <a:rPr lang="en-US" sz="2745" spc="-5">
                <a:latin typeface="+mj-lt"/>
                <a:cs typeface="Calibri"/>
              </a:rPr>
              <a:t>…and try these </a:t>
            </a:r>
            <a:r>
              <a:rPr sz="2745" spc="-5">
                <a:latin typeface="+mj-lt"/>
                <a:cs typeface="Calibri"/>
              </a:rPr>
              <a:t>Solutions</a:t>
            </a:r>
            <a:endParaRPr sz="2600">
              <a:latin typeface="+mj-lt"/>
              <a:cs typeface="Calibri"/>
            </a:endParaRPr>
          </a:p>
          <a:p>
            <a:pPr marL="698366" lvl="1" indent="-228556">
              <a:lnSpc>
                <a:spcPts val="2355"/>
              </a:lnSpc>
              <a:buFont typeface="Arial"/>
              <a:buChar char="•"/>
              <a:tabLst>
                <a:tab pos="697731" algn="l"/>
                <a:tab pos="698366" algn="l"/>
              </a:tabLst>
            </a:pPr>
            <a:r>
              <a:rPr sz="1961" spc="-5">
                <a:cs typeface="Calibri"/>
              </a:rPr>
              <a:t>Use </a:t>
            </a:r>
            <a:r>
              <a:rPr lang="en-US" sz="1961" spc="-15">
                <a:cs typeface="Calibri"/>
              </a:rPr>
              <a:t>Spark</a:t>
            </a:r>
            <a:r>
              <a:rPr sz="1961" spc="-15">
                <a:cs typeface="Calibri"/>
              </a:rPr>
              <a:t> </a:t>
            </a:r>
            <a:r>
              <a:rPr sz="1961" spc="-20">
                <a:cs typeface="Calibri"/>
              </a:rPr>
              <a:t>to </a:t>
            </a:r>
            <a:r>
              <a:rPr lang="en-US" sz="1961" spc="-20">
                <a:cs typeface="Calibri"/>
              </a:rPr>
              <a:t>pre-process and </a:t>
            </a:r>
            <a:r>
              <a:rPr sz="1961" spc="-5">
                <a:cs typeface="Calibri"/>
              </a:rPr>
              <a:t>fix</a:t>
            </a:r>
            <a:r>
              <a:rPr sz="1961" spc="30">
                <a:cs typeface="Calibri"/>
              </a:rPr>
              <a:t> </a:t>
            </a:r>
            <a:r>
              <a:rPr lang="en-US" sz="1961" spc="30">
                <a:cs typeface="Calibri"/>
              </a:rPr>
              <a:t>data </a:t>
            </a:r>
            <a:r>
              <a:rPr sz="1961" spc="-15">
                <a:cs typeface="Calibri"/>
              </a:rPr>
              <a:t>errors</a:t>
            </a:r>
            <a:endParaRPr lang="en-US" sz="1961" spc="-15">
              <a:cs typeface="Calibri"/>
            </a:endParaRPr>
          </a:p>
          <a:p>
            <a:pPr marL="698366" lvl="1" indent="-228556">
              <a:lnSpc>
                <a:spcPts val="2355"/>
              </a:lnSpc>
              <a:buFont typeface="Arial"/>
              <a:buChar char="•"/>
              <a:tabLst>
                <a:tab pos="697731" algn="l"/>
                <a:tab pos="698366" algn="l"/>
              </a:tabLst>
            </a:pPr>
            <a:r>
              <a:rPr lang="en-US" sz="1961" spc="-15">
                <a:cs typeface="Calibri"/>
              </a:rPr>
              <a:t>Flatten and parse XML in Spark</a:t>
            </a:r>
            <a:endParaRPr sz="1961">
              <a:cs typeface="Calibri"/>
            </a:endParaRPr>
          </a:p>
          <a:p>
            <a:pPr marL="698366" lvl="1" indent="-228556">
              <a:lnSpc>
                <a:spcPts val="2495"/>
              </a:lnSpc>
              <a:buFont typeface="Arial"/>
              <a:buChar char="•"/>
              <a:tabLst>
                <a:tab pos="697731" algn="l"/>
                <a:tab pos="698366" algn="l"/>
              </a:tabLst>
            </a:pPr>
            <a:r>
              <a:rPr sz="1961" spc="-5">
                <a:cs typeface="Calibri"/>
              </a:rPr>
              <a:t>Use </a:t>
            </a:r>
            <a:r>
              <a:rPr sz="1961" spc="-15">
                <a:cs typeface="Calibri"/>
              </a:rPr>
              <a:t>COPY </a:t>
            </a:r>
            <a:r>
              <a:rPr sz="1961" spc="-20">
                <a:cs typeface="Calibri"/>
              </a:rPr>
              <a:t>to </a:t>
            </a:r>
            <a:r>
              <a:rPr sz="1961" spc="-10">
                <a:cs typeface="Calibri"/>
              </a:rPr>
              <a:t>ingest </a:t>
            </a:r>
            <a:r>
              <a:rPr sz="1961" spc="-15">
                <a:cs typeface="Calibri"/>
              </a:rPr>
              <a:t>complex</a:t>
            </a:r>
            <a:r>
              <a:rPr sz="1961" spc="65">
                <a:cs typeface="Calibri"/>
              </a:rPr>
              <a:t> </a:t>
            </a:r>
            <a:r>
              <a:rPr sz="1961" spc="-10">
                <a:cs typeface="Calibri"/>
              </a:rPr>
              <a:t>CSV</a:t>
            </a:r>
            <a:r>
              <a:rPr lang="en-US" sz="1961" spc="-10">
                <a:cs typeface="Calibri"/>
              </a:rPr>
              <a:t> instead of </a:t>
            </a:r>
            <a:r>
              <a:rPr lang="en-US" sz="1961" spc="-10" err="1">
                <a:cs typeface="Calibri"/>
              </a:rPr>
              <a:t>Polybase</a:t>
            </a:r>
            <a:endParaRPr sz="1961">
              <a:cs typeface="Calibri"/>
            </a:endParaRPr>
          </a:p>
        </p:txBody>
      </p:sp>
    </p:spTree>
    <p:extLst>
      <p:ext uri="{BB962C8B-B14F-4D97-AF65-F5344CB8AC3E}">
        <p14:creationId xmlns:p14="http://schemas.microsoft.com/office/powerpoint/2010/main" val="421557240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Formats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3877624"/>
          </a:xfrm>
        </p:spPr>
        <p:txBody>
          <a:bodyPr/>
          <a:lstStyle/>
          <a:p>
            <a:pPr>
              <a:lnSpc>
                <a:spcPct val="100000"/>
              </a:lnSpc>
            </a:pPr>
            <a:r>
              <a:rPr lang="en-US" sz="2800">
                <a:latin typeface="+mn-lt"/>
              </a:rPr>
              <a:t>For batch flat files, Azure Synapse Analytics supports </a:t>
            </a:r>
            <a:br>
              <a:rPr lang="en-US" sz="2800">
                <a:latin typeface="+mn-lt"/>
              </a:rPr>
            </a:br>
            <a:r>
              <a:rPr lang="en-US" sz="2800">
                <a:latin typeface="+mn-lt"/>
              </a:rPr>
              <a:t>CSV, Parquet, ORC, and JSON formats.</a:t>
            </a:r>
          </a:p>
          <a:p>
            <a:pPr>
              <a:lnSpc>
                <a:spcPct val="100000"/>
              </a:lnSpc>
            </a:pPr>
            <a:endParaRPr lang="en-US" sz="2800">
              <a:latin typeface="+mn-lt"/>
            </a:endParaRPr>
          </a:p>
          <a:p>
            <a:pPr>
              <a:lnSpc>
                <a:spcPct val="100000"/>
              </a:lnSpc>
            </a:pPr>
            <a:r>
              <a:rPr lang="en-US" sz="2800">
                <a:latin typeface="+mn-lt"/>
              </a:rPr>
              <a:t>Ingest streaming data messages/events via Event Hub or IoT Hub.</a:t>
            </a:r>
          </a:p>
          <a:p>
            <a:pPr>
              <a:lnSpc>
                <a:spcPct val="100000"/>
              </a:lnSpc>
            </a:pPr>
            <a:endParaRPr lang="en-US" sz="2800">
              <a:latin typeface="+mn-lt"/>
            </a:endParaRPr>
          </a:p>
          <a:p>
            <a:r>
              <a:rPr lang="en-US" sz="2800">
                <a:latin typeface="+mn-lt"/>
              </a:rPr>
              <a:t>Parquet format recommended for storing ingested data at various levels of refinement.</a:t>
            </a:r>
          </a:p>
          <a:p>
            <a:pPr>
              <a:lnSpc>
                <a:spcPct val="100000"/>
              </a:lnSpc>
            </a:pPr>
            <a:endParaRPr lang="en-US" sz="2800">
              <a:latin typeface="+mn-lt"/>
            </a:endParaRPr>
          </a:p>
        </p:txBody>
      </p:sp>
    </p:spTree>
    <p:extLst>
      <p:ext uri="{BB962C8B-B14F-4D97-AF65-F5344CB8AC3E}">
        <p14:creationId xmlns:p14="http://schemas.microsoft.com/office/powerpoint/2010/main" val="149562940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 When to BCP / Bulk Copy</a:t>
            </a:r>
          </a:p>
        </p:txBody>
      </p:sp>
      <p:sp>
        <p:nvSpPr>
          <p:cNvPr id="6" name="Text Placeholder 5">
            <a:extLst>
              <a:ext uri="{FF2B5EF4-FFF2-40B4-BE49-F238E27FC236}">
                <a16:creationId xmlns:a16="http://schemas.microsoft.com/office/drawing/2014/main" id="{7C0E68D5-B727-474A-9F6E-9473E884EF72}"/>
              </a:ext>
            </a:extLst>
          </p:cNvPr>
          <p:cNvSpPr>
            <a:spLocks noGrp="1"/>
          </p:cNvSpPr>
          <p:nvPr>
            <p:ph type="body" sz="quarter" idx="10"/>
          </p:nvPr>
        </p:nvSpPr>
        <p:spPr>
          <a:xfrm>
            <a:off x="584201" y="1435781"/>
            <a:ext cx="11018520" cy="4697753"/>
          </a:xfrm>
        </p:spPr>
        <p:txBody>
          <a:bodyPr/>
          <a:lstStyle/>
          <a:p>
            <a:pPr marL="12063" indent="0">
              <a:spcBef>
                <a:spcPts val="384"/>
              </a:spcBef>
              <a:buNone/>
              <a:tabLst>
                <a:tab pos="241889" algn="l"/>
              </a:tabLst>
            </a:pPr>
            <a:r>
              <a:rPr lang="en-US" sz="2800" b="1" spc="-10">
                <a:latin typeface="+mn-lt"/>
                <a:cs typeface="Calibri"/>
              </a:rPr>
              <a:t>Green fields:</a:t>
            </a:r>
            <a:r>
              <a:rPr lang="en-US" sz="2800" b="1" spc="15">
                <a:latin typeface="+mn-lt"/>
                <a:cs typeface="Calibri"/>
              </a:rPr>
              <a:t> </a:t>
            </a:r>
            <a:r>
              <a:rPr lang="en-US" sz="2800" b="1" spc="-15">
                <a:latin typeface="+mn-lt"/>
                <a:cs typeface="Calibri"/>
              </a:rPr>
              <a:t>Never</a:t>
            </a:r>
            <a:endParaRPr lang="en-US" sz="2800" b="1">
              <a:latin typeface="+mn-lt"/>
              <a:cs typeface="Calibri"/>
            </a:endParaRPr>
          </a:p>
          <a:p>
            <a:pPr marL="698366" lvl="1" indent="-229191">
              <a:spcBef>
                <a:spcPts val="245"/>
              </a:spcBef>
              <a:buFont typeface="Arial"/>
              <a:buChar char="•"/>
              <a:tabLst>
                <a:tab pos="699001" algn="l"/>
              </a:tabLst>
            </a:pPr>
            <a:r>
              <a:rPr lang="en-US" sz="2400" spc="-10">
                <a:cs typeface="Calibri"/>
              </a:rPr>
              <a:t>Network </a:t>
            </a:r>
            <a:r>
              <a:rPr lang="en-US" sz="2400" spc="-20">
                <a:cs typeface="Calibri"/>
              </a:rPr>
              <a:t>unreliability, </a:t>
            </a:r>
            <a:r>
              <a:rPr lang="en-US" sz="2400" spc="-5">
                <a:cs typeface="Calibri"/>
              </a:rPr>
              <a:t>no</a:t>
            </a:r>
            <a:r>
              <a:rPr lang="en-US" sz="2400" spc="-20">
                <a:cs typeface="Calibri"/>
              </a:rPr>
              <a:t> </a:t>
            </a:r>
            <a:r>
              <a:rPr lang="en-US" sz="2400" spc="-5">
                <a:cs typeface="Calibri"/>
              </a:rPr>
              <a:t>retries</a:t>
            </a:r>
            <a:endParaRPr lang="en-US" sz="2400">
              <a:cs typeface="Calibri"/>
            </a:endParaRPr>
          </a:p>
          <a:p>
            <a:pPr marL="698366" lvl="1" indent="-229191">
              <a:spcBef>
                <a:spcPts val="215"/>
              </a:spcBef>
              <a:buFont typeface="Arial"/>
              <a:buChar char="•"/>
              <a:tabLst>
                <a:tab pos="699001" algn="l"/>
              </a:tabLst>
            </a:pPr>
            <a:r>
              <a:rPr lang="en-US" sz="2400">
                <a:cs typeface="Calibri"/>
              </a:rPr>
              <a:t>Needs </a:t>
            </a:r>
            <a:r>
              <a:rPr lang="en-US" sz="2400" spc="-10">
                <a:cs typeface="Calibri"/>
              </a:rPr>
              <a:t>VM </a:t>
            </a:r>
            <a:r>
              <a:rPr lang="en-US" sz="2400">
                <a:cs typeface="Calibri"/>
              </a:rPr>
              <a:t>in cloud, </a:t>
            </a:r>
            <a:r>
              <a:rPr lang="en-US" sz="2400" spc="-10">
                <a:cs typeface="Calibri"/>
              </a:rPr>
              <a:t>performance dependent </a:t>
            </a:r>
            <a:r>
              <a:rPr lang="en-US" sz="2400" spc="-5">
                <a:cs typeface="Calibri"/>
              </a:rPr>
              <a:t>on VM</a:t>
            </a:r>
            <a:r>
              <a:rPr lang="en-US" sz="2400" spc="20">
                <a:cs typeface="Calibri"/>
              </a:rPr>
              <a:t> </a:t>
            </a:r>
            <a:r>
              <a:rPr lang="en-US" sz="2400" spc="-15">
                <a:cs typeface="Calibri"/>
              </a:rPr>
              <a:t>configuration</a:t>
            </a:r>
            <a:endParaRPr lang="en-US" sz="2400">
              <a:cs typeface="Calibri"/>
            </a:endParaRPr>
          </a:p>
          <a:p>
            <a:pPr marL="698366" lvl="1" indent="-229191">
              <a:spcBef>
                <a:spcPts val="204"/>
              </a:spcBef>
              <a:buFont typeface="Arial"/>
              <a:buChar char="•"/>
              <a:tabLst>
                <a:tab pos="699001" algn="l"/>
              </a:tabLst>
            </a:pPr>
            <a:r>
              <a:rPr lang="en-US" sz="2400" spc="-5">
                <a:cs typeface="Calibri"/>
              </a:rPr>
              <a:t>Doesn’t support</a:t>
            </a:r>
            <a:r>
              <a:rPr lang="en-US" sz="2400" spc="-10">
                <a:cs typeface="Calibri"/>
              </a:rPr>
              <a:t> </a:t>
            </a:r>
            <a:r>
              <a:rPr lang="en-US" sz="2400">
                <a:cs typeface="Calibri"/>
              </a:rPr>
              <a:t>ADLS</a:t>
            </a:r>
          </a:p>
          <a:p>
            <a:pPr marL="698366" lvl="1" indent="-229191">
              <a:spcBef>
                <a:spcPts val="215"/>
              </a:spcBef>
              <a:buFont typeface="Arial"/>
              <a:buChar char="•"/>
              <a:tabLst>
                <a:tab pos="699001" algn="l"/>
              </a:tabLst>
            </a:pPr>
            <a:r>
              <a:rPr lang="en-US" sz="2400" spc="-5">
                <a:cs typeface="Calibri"/>
              </a:rPr>
              <a:t>Reduces</a:t>
            </a:r>
            <a:r>
              <a:rPr lang="en-US" sz="2400" spc="-25">
                <a:cs typeface="Calibri"/>
              </a:rPr>
              <a:t> </a:t>
            </a:r>
            <a:r>
              <a:rPr lang="en-US" sz="2400" spc="-10">
                <a:cs typeface="Calibri"/>
              </a:rPr>
              <a:t>concurrency</a:t>
            </a:r>
            <a:endParaRPr lang="en-US" sz="2400">
              <a:cs typeface="Calibri"/>
            </a:endParaRPr>
          </a:p>
          <a:p>
            <a:pPr marL="698366" lvl="1" indent="-229191">
              <a:spcBef>
                <a:spcPts val="220"/>
              </a:spcBef>
              <a:buFont typeface="Arial"/>
              <a:buChar char="•"/>
              <a:tabLst>
                <a:tab pos="699001" algn="l"/>
              </a:tabLst>
            </a:pPr>
            <a:r>
              <a:rPr lang="en-US" sz="2400" spc="-15">
                <a:cs typeface="Calibri"/>
              </a:rPr>
              <a:t>Control-gated </a:t>
            </a:r>
            <a:r>
              <a:rPr lang="en-US" sz="2400" spc="-10">
                <a:cs typeface="Calibri"/>
              </a:rPr>
              <a:t>performance </a:t>
            </a:r>
            <a:r>
              <a:rPr lang="en-US" sz="2400" spc="-5">
                <a:cs typeface="Calibri"/>
              </a:rPr>
              <a:t>limitation, </a:t>
            </a:r>
            <a:r>
              <a:rPr lang="en-US" sz="2400" spc="-10">
                <a:cs typeface="Calibri"/>
              </a:rPr>
              <a:t>can </a:t>
            </a:r>
            <a:r>
              <a:rPr lang="en-US" sz="2400" spc="-5">
                <a:cs typeface="Calibri"/>
              </a:rPr>
              <a:t>not </a:t>
            </a:r>
            <a:r>
              <a:rPr lang="en-US" sz="2400" spc="-10">
                <a:cs typeface="Calibri"/>
              </a:rPr>
              <a:t>scale </a:t>
            </a:r>
            <a:r>
              <a:rPr lang="en-US" sz="2400">
                <a:cs typeface="Calibri"/>
              </a:rPr>
              <a:t>with</a:t>
            </a:r>
            <a:r>
              <a:rPr lang="en-US" sz="2400" spc="-55">
                <a:cs typeface="Calibri"/>
              </a:rPr>
              <a:t> </a:t>
            </a:r>
            <a:r>
              <a:rPr lang="en-US" sz="2400" spc="-5">
                <a:cs typeface="Calibri"/>
              </a:rPr>
              <a:t>DWU</a:t>
            </a:r>
            <a:endParaRPr lang="en-US" sz="2400">
              <a:cs typeface="Calibri"/>
            </a:endParaRPr>
          </a:p>
          <a:p>
            <a:pPr lvl="1">
              <a:spcBef>
                <a:spcPts val="5"/>
              </a:spcBef>
              <a:buFont typeface="Arial"/>
              <a:buChar char="•"/>
            </a:pPr>
            <a:endParaRPr lang="en-US" sz="3050">
              <a:cs typeface="Calibri"/>
            </a:endParaRPr>
          </a:p>
          <a:p>
            <a:pPr marL="12063" indent="0">
              <a:buNone/>
              <a:tabLst>
                <a:tab pos="241889" algn="l"/>
              </a:tabLst>
            </a:pPr>
            <a:r>
              <a:rPr lang="en-US" sz="2800" b="1" spc="-15">
                <a:latin typeface="+mn-lt"/>
                <a:cs typeface="Calibri"/>
              </a:rPr>
              <a:t>Migrations:</a:t>
            </a:r>
            <a:endParaRPr lang="en-US" sz="2800" b="1">
              <a:latin typeface="+mn-lt"/>
              <a:cs typeface="Calibri"/>
            </a:endParaRPr>
          </a:p>
          <a:p>
            <a:pPr marL="698366" lvl="1" indent="-229191">
              <a:spcBef>
                <a:spcPts val="235"/>
              </a:spcBef>
              <a:buFont typeface="Arial"/>
              <a:buChar char="•"/>
              <a:tabLst>
                <a:tab pos="699001" algn="l"/>
              </a:tabLst>
            </a:pPr>
            <a:r>
              <a:rPr lang="en-US" sz="2400" spc="-50">
                <a:cs typeface="Calibri"/>
              </a:rPr>
              <a:t>Use </a:t>
            </a:r>
            <a:r>
              <a:rPr lang="en-US" sz="2400">
                <a:cs typeface="Calibri"/>
              </a:rPr>
              <a:t>Synapse Pipeline </a:t>
            </a:r>
            <a:r>
              <a:rPr lang="en-US" sz="2400" spc="-5">
                <a:cs typeface="Calibri"/>
              </a:rPr>
              <a:t>or</a:t>
            </a:r>
            <a:r>
              <a:rPr lang="en-US" sz="2400" spc="15">
                <a:cs typeface="Calibri"/>
              </a:rPr>
              <a:t> </a:t>
            </a:r>
            <a:r>
              <a:rPr lang="en-US" sz="2400" spc="-15" err="1">
                <a:cs typeface="Calibri"/>
              </a:rPr>
              <a:t>AzCopy</a:t>
            </a:r>
            <a:endParaRPr lang="en-US" sz="2400">
              <a:cs typeface="Calibri"/>
            </a:endParaRPr>
          </a:p>
          <a:p>
            <a:pPr marL="698366" lvl="1" indent="-229191">
              <a:spcBef>
                <a:spcPts val="215"/>
              </a:spcBef>
              <a:buFont typeface="Arial"/>
              <a:buChar char="•"/>
              <a:tabLst>
                <a:tab pos="699001" algn="l"/>
              </a:tabLst>
            </a:pPr>
            <a:r>
              <a:rPr lang="en-US" sz="2400">
                <a:cs typeface="Calibri"/>
              </a:rPr>
              <a:t>Bulk </a:t>
            </a:r>
            <a:r>
              <a:rPr lang="en-US" sz="2400" spc="-10">
                <a:cs typeface="Calibri"/>
              </a:rPr>
              <a:t>Copy </a:t>
            </a:r>
            <a:r>
              <a:rPr lang="en-US" sz="2400">
                <a:cs typeface="Calibri"/>
              </a:rPr>
              <a:t>will </a:t>
            </a:r>
            <a:r>
              <a:rPr lang="en-US" sz="2400" spc="-10">
                <a:cs typeface="Calibri"/>
              </a:rPr>
              <a:t>work, </a:t>
            </a:r>
            <a:r>
              <a:rPr lang="en-US" sz="2400" spc="-5">
                <a:cs typeface="Calibri"/>
              </a:rPr>
              <a:t>but </a:t>
            </a:r>
            <a:r>
              <a:rPr lang="en-US" sz="2400">
                <a:cs typeface="Calibri"/>
              </a:rPr>
              <a:t>it will </a:t>
            </a:r>
            <a:r>
              <a:rPr lang="en-US" sz="2400" spc="-5">
                <a:cs typeface="Calibri"/>
              </a:rPr>
              <a:t>be </a:t>
            </a:r>
            <a:r>
              <a:rPr lang="en-US" sz="2400" spc="-10">
                <a:cs typeface="Calibri"/>
              </a:rPr>
              <a:t>slower </a:t>
            </a:r>
            <a:r>
              <a:rPr lang="en-US" sz="2400">
                <a:cs typeface="Calibri"/>
              </a:rPr>
              <a:t>than </a:t>
            </a:r>
            <a:r>
              <a:rPr lang="en-US" sz="2400" spc="-5">
                <a:cs typeface="Calibri"/>
              </a:rPr>
              <a:t>other</a:t>
            </a:r>
            <a:r>
              <a:rPr lang="en-US" sz="2400" spc="-85">
                <a:cs typeface="Calibri"/>
              </a:rPr>
              <a:t> </a:t>
            </a:r>
            <a:r>
              <a:rPr lang="en-US" sz="2400" spc="-5">
                <a:cs typeface="Calibri"/>
              </a:rPr>
              <a:t>methods</a:t>
            </a:r>
            <a:endParaRPr lang="en-US" sz="2400">
              <a:cs typeface="Calibri"/>
            </a:endParaRPr>
          </a:p>
          <a:p>
            <a:endParaRPr lang="en-US">
              <a:latin typeface="+mn-lt"/>
            </a:endParaRP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F4793-60F7-4A6D-8612-BBBF67402716}"/>
              </a:ext>
            </a:extLst>
          </p:cNvPr>
          <p:cNvSpPr>
            <a:spLocks noGrp="1"/>
          </p:cNvSpPr>
          <p:nvPr>
            <p:ph type="title"/>
          </p:nvPr>
        </p:nvSpPr>
        <p:spPr/>
        <p:txBody>
          <a:bodyPr/>
          <a:lstStyle/>
          <a:p>
            <a:r>
              <a:rPr lang="en-US"/>
              <a:t>Ingest – Synapse Pipelines</a:t>
            </a:r>
          </a:p>
        </p:txBody>
      </p:sp>
      <p:sp>
        <p:nvSpPr>
          <p:cNvPr id="3" name="Text Placeholder 2">
            <a:extLst>
              <a:ext uri="{FF2B5EF4-FFF2-40B4-BE49-F238E27FC236}">
                <a16:creationId xmlns:a16="http://schemas.microsoft.com/office/drawing/2014/main" id="{96CBF7D4-F0CC-46FC-BBDF-763ABC42A9D9}"/>
              </a:ext>
            </a:extLst>
          </p:cNvPr>
          <p:cNvSpPr>
            <a:spLocks noGrp="1"/>
          </p:cNvSpPr>
          <p:nvPr>
            <p:ph type="body" sz="quarter" idx="10"/>
          </p:nvPr>
        </p:nvSpPr>
        <p:spPr>
          <a:xfrm>
            <a:off x="584201" y="1435780"/>
            <a:ext cx="11018520" cy="2891041"/>
          </a:xfrm>
        </p:spPr>
        <p:txBody>
          <a:bodyPr/>
          <a:lstStyle/>
          <a:p>
            <a:pPr marL="236546" indent="-224719">
              <a:spcBef>
                <a:spcPts val="93"/>
              </a:spcBef>
              <a:buFont typeface="Arial"/>
              <a:buChar char="•"/>
              <a:tabLst>
                <a:tab pos="237169" algn="l"/>
              </a:tabLst>
            </a:pPr>
            <a:r>
              <a:rPr lang="en-US" spc="-5" dirty="0">
                <a:latin typeface="+mn-lt"/>
                <a:cs typeface="Calibri"/>
              </a:rPr>
              <a:t>Un-check USE TYPE </a:t>
            </a:r>
            <a:r>
              <a:rPr lang="en-US" spc="-93" dirty="0">
                <a:latin typeface="+mn-lt"/>
                <a:cs typeface="Calibri"/>
              </a:rPr>
              <a:t>DEFAULT, </a:t>
            </a:r>
            <a:r>
              <a:rPr lang="en-US" spc="-5" dirty="0">
                <a:latin typeface="+mn-lt"/>
                <a:cs typeface="Calibri"/>
              </a:rPr>
              <a:t>it is</a:t>
            </a:r>
            <a:r>
              <a:rPr lang="en-US" spc="176" dirty="0">
                <a:latin typeface="+mn-lt"/>
                <a:cs typeface="Calibri"/>
              </a:rPr>
              <a:t> </a:t>
            </a:r>
            <a:r>
              <a:rPr lang="en-US" spc="-10" dirty="0">
                <a:latin typeface="+mn-lt"/>
                <a:cs typeface="Calibri"/>
              </a:rPr>
              <a:t>not a best practice.</a:t>
            </a:r>
            <a:endParaRPr lang="en-US" dirty="0">
              <a:latin typeface="+mn-lt"/>
              <a:cs typeface="Calibri"/>
            </a:endParaRPr>
          </a:p>
          <a:p>
            <a:pPr>
              <a:spcBef>
                <a:spcPts val="54"/>
              </a:spcBef>
              <a:buFont typeface="Arial"/>
              <a:buChar char="•"/>
            </a:pPr>
            <a:endParaRPr lang="en-US" sz="3725" dirty="0">
              <a:latin typeface="+mn-lt"/>
              <a:cs typeface="Calibri"/>
            </a:endParaRPr>
          </a:p>
          <a:p>
            <a:pPr marL="236546" indent="-224719">
              <a:lnSpc>
                <a:spcPts val="3127"/>
              </a:lnSpc>
              <a:buFont typeface="Arial"/>
              <a:buChar char="•"/>
              <a:tabLst>
                <a:tab pos="237169" algn="l"/>
              </a:tabLst>
            </a:pPr>
            <a:r>
              <a:rPr lang="en-US" spc="-10" dirty="0">
                <a:latin typeface="+mn-lt"/>
                <a:cs typeface="Calibri"/>
              </a:rPr>
              <a:t>Land </a:t>
            </a:r>
            <a:r>
              <a:rPr lang="en-US" spc="-20" dirty="0">
                <a:latin typeface="+mn-lt"/>
                <a:cs typeface="Calibri"/>
              </a:rPr>
              <a:t>data </a:t>
            </a:r>
            <a:r>
              <a:rPr lang="en-US" spc="-5" dirty="0">
                <a:latin typeface="+mn-lt"/>
                <a:cs typeface="Calibri"/>
              </a:rPr>
              <a:t>in </a:t>
            </a:r>
            <a:r>
              <a:rPr lang="en-US" spc="-10" dirty="0">
                <a:latin typeface="+mn-lt"/>
                <a:cs typeface="Calibri"/>
              </a:rPr>
              <a:t>ADLS Gen2, </a:t>
            </a:r>
            <a:r>
              <a:rPr lang="en-US" spc="-5" dirty="0">
                <a:latin typeface="+mn-lt"/>
                <a:cs typeface="Calibri"/>
              </a:rPr>
              <a:t>then </a:t>
            </a:r>
            <a:r>
              <a:rPr lang="en-US" spc="-15" dirty="0">
                <a:latin typeface="+mn-lt"/>
                <a:cs typeface="Calibri"/>
              </a:rPr>
              <a:t>ingest </a:t>
            </a:r>
            <a:r>
              <a:rPr lang="en-US" spc="-10" dirty="0">
                <a:latin typeface="+mn-lt"/>
                <a:cs typeface="Calibri"/>
              </a:rPr>
              <a:t>using </a:t>
            </a:r>
            <a:r>
              <a:rPr lang="en-US" spc="-15" dirty="0">
                <a:latin typeface="+mn-lt"/>
                <a:cs typeface="Calibri"/>
              </a:rPr>
              <a:t>Polybase </a:t>
            </a:r>
            <a:r>
              <a:rPr lang="en-US" spc="-5" dirty="0">
                <a:latin typeface="+mn-lt"/>
                <a:cs typeface="Calibri"/>
              </a:rPr>
              <a:t>/</a:t>
            </a:r>
            <a:r>
              <a:rPr lang="en-US" spc="224" dirty="0">
                <a:latin typeface="+mn-lt"/>
                <a:cs typeface="Calibri"/>
              </a:rPr>
              <a:t> </a:t>
            </a:r>
            <a:r>
              <a:rPr lang="en-US" spc="-78" dirty="0">
                <a:latin typeface="+mn-lt"/>
                <a:cs typeface="Calibri"/>
              </a:rPr>
              <a:t>COPY.</a:t>
            </a:r>
            <a:endParaRPr lang="en-US" dirty="0">
              <a:latin typeface="+mn-lt"/>
              <a:cs typeface="Calibri"/>
            </a:endParaRPr>
          </a:p>
          <a:p>
            <a:pPr marL="465102" lvl="1" indent="-224719">
              <a:lnSpc>
                <a:spcPts val="3127"/>
              </a:lnSpc>
              <a:buFont typeface="Arial"/>
              <a:buChar char="•"/>
              <a:tabLst>
                <a:tab pos="237169" algn="l"/>
              </a:tabLst>
            </a:pPr>
            <a:r>
              <a:rPr lang="en-US" spc="-5" dirty="0">
                <a:cs typeface="Calibri"/>
              </a:rPr>
              <a:t>This means </a:t>
            </a:r>
            <a:r>
              <a:rPr lang="en-US" spc="-20" dirty="0">
                <a:cs typeface="Calibri"/>
              </a:rPr>
              <a:t>you </a:t>
            </a:r>
            <a:r>
              <a:rPr lang="en-US" spc="-10" dirty="0">
                <a:cs typeface="Calibri"/>
              </a:rPr>
              <a:t>can </a:t>
            </a:r>
            <a:r>
              <a:rPr lang="en-US" spc="-15" dirty="0">
                <a:cs typeface="Calibri"/>
              </a:rPr>
              <a:t>re-ingest </a:t>
            </a:r>
            <a:r>
              <a:rPr lang="en-US" spc="-5" dirty="0">
                <a:cs typeface="Calibri"/>
              </a:rPr>
              <a:t>the same </a:t>
            </a:r>
            <a:r>
              <a:rPr lang="en-US" spc="-20" dirty="0">
                <a:cs typeface="Calibri"/>
              </a:rPr>
              <a:t>data </a:t>
            </a:r>
            <a:r>
              <a:rPr lang="en-US" spc="-10" dirty="0">
                <a:cs typeface="Calibri"/>
              </a:rPr>
              <a:t>set </a:t>
            </a:r>
            <a:r>
              <a:rPr lang="en-US" spc="-5" dirty="0">
                <a:cs typeface="Calibri"/>
              </a:rPr>
              <a:t>without </a:t>
            </a:r>
            <a:r>
              <a:rPr lang="en-US" spc="-15" dirty="0">
                <a:cs typeface="Calibri"/>
              </a:rPr>
              <a:t>having </a:t>
            </a:r>
            <a:r>
              <a:rPr lang="en-US" spc="-20" dirty="0">
                <a:cs typeface="Calibri"/>
              </a:rPr>
              <a:t>to  </a:t>
            </a:r>
            <a:r>
              <a:rPr lang="en-US" spc="-15" dirty="0">
                <a:cs typeface="Calibri"/>
              </a:rPr>
              <a:t>repeat extracts, </a:t>
            </a:r>
            <a:r>
              <a:rPr lang="en-US" spc="-5" dirty="0">
                <a:cs typeface="Calibri"/>
              </a:rPr>
              <a:t>and </a:t>
            </a:r>
            <a:r>
              <a:rPr lang="en-US" spc="-20" dirty="0">
                <a:cs typeface="Calibri"/>
              </a:rPr>
              <a:t>better demonstrate </a:t>
            </a:r>
            <a:r>
              <a:rPr lang="en-US" spc="-10" dirty="0">
                <a:cs typeface="Calibri"/>
              </a:rPr>
              <a:t>ingestion</a:t>
            </a:r>
            <a:r>
              <a:rPr lang="en-US" spc="132" dirty="0">
                <a:cs typeface="Calibri"/>
              </a:rPr>
              <a:t> </a:t>
            </a:r>
            <a:r>
              <a:rPr lang="en-US" spc="-15" dirty="0">
                <a:cs typeface="Calibri"/>
              </a:rPr>
              <a:t>performance.</a:t>
            </a:r>
            <a:endParaRPr lang="en-US" dirty="0">
              <a:cs typeface="Calibri"/>
            </a:endParaRPr>
          </a:p>
          <a:p>
            <a:endParaRPr lang="en-US" dirty="0">
              <a:latin typeface="+mn-lt"/>
            </a:endParaRPr>
          </a:p>
        </p:txBody>
      </p:sp>
    </p:spTree>
    <p:extLst>
      <p:ext uri="{BB962C8B-B14F-4D97-AF65-F5344CB8AC3E}">
        <p14:creationId xmlns:p14="http://schemas.microsoft.com/office/powerpoint/2010/main" val="193483069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722185"/>
            <a:ext cx="11018520" cy="6334106"/>
          </a:xfrm>
        </p:spPr>
        <p:txBody>
          <a:bodyPr/>
          <a:lstStyle/>
          <a:p>
            <a:pPr>
              <a:lnSpc>
                <a:spcPct val="100000"/>
              </a:lnSpc>
            </a:pPr>
            <a:r>
              <a:rPr lang="en-US">
                <a:latin typeface="+mn-lt"/>
              </a:rPr>
              <a:t>Indexing</a:t>
            </a:r>
          </a:p>
          <a:p>
            <a:pPr>
              <a:lnSpc>
                <a:spcPct val="100000"/>
              </a:lnSpc>
            </a:pPr>
            <a:endParaRPr lang="en-US">
              <a:latin typeface="+mn-lt"/>
            </a:endParaRPr>
          </a:p>
          <a:p>
            <a:pPr>
              <a:lnSpc>
                <a:spcPct val="100000"/>
              </a:lnSpc>
            </a:pPr>
            <a:r>
              <a:rPr lang="en-US">
                <a:latin typeface="+mn-lt"/>
              </a:rPr>
              <a:t>Use Heap tables</a:t>
            </a:r>
          </a:p>
          <a:p>
            <a:pPr>
              <a:lnSpc>
                <a:spcPct val="100000"/>
              </a:lnSpc>
            </a:pPr>
            <a:r>
              <a:rPr lang="en-US">
                <a:latin typeface="+mn-lt"/>
              </a:rPr>
              <a:t>Speed load performance by staging data in heap tables and temporary tables prior to running transformations.</a:t>
            </a:r>
          </a:p>
          <a:p>
            <a:pPr>
              <a:lnSpc>
                <a:spcPct val="100000"/>
              </a:lnSpc>
            </a:pPr>
            <a:endParaRPr lang="en-US">
              <a:latin typeface="+mn-lt"/>
            </a:endParaRPr>
          </a:p>
          <a:p>
            <a:r>
              <a:rPr lang="en-US" spc="-10">
                <a:latin typeface="+mn-lt"/>
                <a:cs typeface="Calibri"/>
              </a:rPr>
              <a:t>Only </a:t>
            </a:r>
            <a:r>
              <a:rPr lang="en-US" spc="-5">
                <a:latin typeface="+mn-lt"/>
                <a:cs typeface="Calibri"/>
              </a:rPr>
              <a:t>load </a:t>
            </a:r>
            <a:r>
              <a:rPr lang="en-US" spc="-20">
                <a:latin typeface="+mn-lt"/>
                <a:cs typeface="Calibri"/>
              </a:rPr>
              <a:t>to </a:t>
            </a:r>
            <a:r>
              <a:rPr lang="en-US" spc="-5">
                <a:latin typeface="+mn-lt"/>
                <a:cs typeface="Calibri"/>
              </a:rPr>
              <a:t>a </a:t>
            </a:r>
            <a:r>
              <a:rPr lang="en-US" spc="-10">
                <a:latin typeface="+mn-lt"/>
                <a:cs typeface="Calibri"/>
              </a:rPr>
              <a:t>CCI </a:t>
            </a:r>
            <a:r>
              <a:rPr lang="en-US" spc="-15">
                <a:latin typeface="+mn-lt"/>
                <a:cs typeface="Calibri"/>
              </a:rPr>
              <a:t>table </a:t>
            </a:r>
            <a:r>
              <a:rPr lang="en-US" spc="-10">
                <a:latin typeface="+mn-lt"/>
                <a:cs typeface="Calibri"/>
              </a:rPr>
              <a:t>if </a:t>
            </a:r>
            <a:r>
              <a:rPr lang="en-US" spc="-5">
                <a:latin typeface="+mn-lt"/>
                <a:cs typeface="Calibri"/>
              </a:rPr>
              <a:t>the </a:t>
            </a:r>
            <a:r>
              <a:rPr lang="en-US" spc="-20">
                <a:latin typeface="+mn-lt"/>
                <a:cs typeface="Calibri"/>
              </a:rPr>
              <a:t>test </a:t>
            </a:r>
            <a:r>
              <a:rPr lang="en-US" spc="-15">
                <a:latin typeface="+mn-lt"/>
                <a:cs typeface="Calibri"/>
              </a:rPr>
              <a:t>requires </a:t>
            </a:r>
            <a:r>
              <a:rPr lang="en-US" spc="-5">
                <a:latin typeface="+mn-lt"/>
                <a:cs typeface="Calibri"/>
              </a:rPr>
              <a:t>a load </a:t>
            </a:r>
            <a:r>
              <a:rPr lang="en-US" spc="-20">
                <a:latin typeface="+mn-lt"/>
                <a:cs typeface="Calibri"/>
              </a:rPr>
              <a:t>to </a:t>
            </a:r>
            <a:r>
              <a:rPr lang="en-US" spc="-5">
                <a:latin typeface="+mn-lt"/>
                <a:cs typeface="Calibri"/>
              </a:rPr>
              <a:t>a </a:t>
            </a:r>
            <a:r>
              <a:rPr lang="en-US" spc="-10">
                <a:latin typeface="+mn-lt"/>
                <a:cs typeface="Calibri"/>
              </a:rPr>
              <a:t>single table,  </a:t>
            </a:r>
            <a:r>
              <a:rPr lang="en-US" spc="-5">
                <a:latin typeface="+mn-lt"/>
                <a:cs typeface="Calibri"/>
              </a:rPr>
              <a:t>then </a:t>
            </a:r>
            <a:r>
              <a:rPr lang="en-US" spc="-20">
                <a:latin typeface="+mn-lt"/>
                <a:cs typeface="Calibri"/>
              </a:rPr>
              <a:t>complex </a:t>
            </a:r>
            <a:r>
              <a:rPr lang="en-US" spc="-5">
                <a:latin typeface="+mn-lt"/>
                <a:cs typeface="Calibri"/>
              </a:rPr>
              <a:t>end-user </a:t>
            </a:r>
            <a:r>
              <a:rPr lang="en-US" spc="-10">
                <a:latin typeface="+mn-lt"/>
                <a:cs typeface="Calibri"/>
              </a:rPr>
              <a:t>queries </a:t>
            </a:r>
            <a:r>
              <a:rPr lang="en-US" spc="-15">
                <a:latin typeface="+mn-lt"/>
                <a:cs typeface="Calibri"/>
              </a:rPr>
              <a:t>against </a:t>
            </a:r>
            <a:r>
              <a:rPr lang="en-US" spc="-10">
                <a:latin typeface="+mn-lt"/>
                <a:cs typeface="Calibri"/>
              </a:rPr>
              <a:t>that</a:t>
            </a:r>
            <a:r>
              <a:rPr lang="en-US" spc="142">
                <a:latin typeface="+mn-lt"/>
                <a:cs typeface="Calibri"/>
              </a:rPr>
              <a:t> </a:t>
            </a:r>
            <a:r>
              <a:rPr lang="en-US" spc="-15">
                <a:latin typeface="+mn-lt"/>
                <a:cs typeface="Calibri"/>
              </a:rPr>
              <a:t>table</a:t>
            </a:r>
            <a:r>
              <a:rPr lang="en-US" spc="-15">
                <a:latin typeface="Calibri"/>
                <a:cs typeface="Calibri"/>
              </a:rPr>
              <a:t>.</a:t>
            </a:r>
            <a:endParaRPr lang="en-US">
              <a:latin typeface="Calibri"/>
              <a:cs typeface="Calibri"/>
            </a:endParaRPr>
          </a:p>
          <a:p>
            <a:pPr>
              <a:lnSpc>
                <a:spcPct val="100000"/>
              </a:lnSpc>
            </a:pPr>
            <a:endParaRPr lang="en-US" sz="2800" b="1"/>
          </a:p>
          <a:p>
            <a:endParaRPr lang="en-US" sz="3967"/>
          </a:p>
          <a:p>
            <a:pPr lvl="1"/>
            <a:r>
              <a:rPr lang="en-US" sz="200"/>
              <a:t>as</a:t>
            </a:r>
          </a:p>
          <a:p>
            <a:endParaRPr lang="en-US" sz="4000"/>
          </a:p>
          <a:p>
            <a:endParaRPr lang="en-US"/>
          </a:p>
        </p:txBody>
      </p:sp>
    </p:spTree>
    <p:extLst>
      <p:ext uri="{BB962C8B-B14F-4D97-AF65-F5344CB8AC3E}">
        <p14:creationId xmlns:p14="http://schemas.microsoft.com/office/powerpoint/2010/main" val="412663036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4201" y="1435781"/>
            <a:ext cx="11018520" cy="6372460"/>
          </a:xfrm>
        </p:spPr>
        <p:txBody>
          <a:bodyPr/>
          <a:lstStyle/>
          <a:p>
            <a:pPr marL="0" indent="0">
              <a:buNone/>
            </a:pPr>
            <a:r>
              <a:rPr lang="en-US" sz="2353">
                <a:latin typeface="+mn-lt"/>
              </a:rPr>
              <a:t>Distribution</a:t>
            </a:r>
          </a:p>
          <a:p>
            <a:endParaRPr lang="en-US" sz="2353">
              <a:latin typeface="+mn-lt"/>
            </a:endParaRPr>
          </a:p>
          <a:p>
            <a:pPr marL="0" indent="0">
              <a:buNone/>
            </a:pPr>
            <a:r>
              <a:rPr lang="en-US" sz="2353">
                <a:latin typeface="+mn-lt"/>
              </a:rPr>
              <a:t>Use Round Robin Distribution for: </a:t>
            </a:r>
          </a:p>
          <a:p>
            <a:r>
              <a:rPr lang="en-US" sz="2353">
                <a:latin typeface="+mn-lt"/>
              </a:rPr>
              <a:t>Potentially useful tables created from raw input. </a:t>
            </a:r>
          </a:p>
          <a:p>
            <a:r>
              <a:rPr lang="en-US" sz="2353">
                <a:latin typeface="+mn-lt"/>
              </a:rPr>
              <a:t>Temporary staging tables used in data preparation.</a:t>
            </a:r>
          </a:p>
          <a:p>
            <a:pPr marL="0" indent="0">
              <a:buNone/>
            </a:pPr>
            <a:endParaRPr lang="en-US" sz="2353">
              <a:latin typeface="+mn-lt"/>
            </a:endParaRPr>
          </a:p>
          <a:p>
            <a:pPr marL="0" indent="0">
              <a:buNone/>
            </a:pPr>
            <a:r>
              <a:rPr lang="en-US" sz="2353">
                <a:latin typeface="+mn-lt"/>
              </a:rPr>
              <a:t>Other distribution considerations:</a:t>
            </a:r>
          </a:p>
          <a:p>
            <a:r>
              <a:rPr lang="en-US" sz="2353">
                <a:latin typeface="+mn-lt"/>
              </a:rPr>
              <a:t>Never load to a REPLICATED table</a:t>
            </a:r>
          </a:p>
          <a:p>
            <a:r>
              <a:rPr lang="en-US" sz="2353">
                <a:latin typeface="+mn-lt"/>
              </a:rPr>
              <a:t>Load to a ROUND_ROBIN table if the test is ONLY raw ingestion  performance, or if the table is very small</a:t>
            </a:r>
          </a:p>
          <a:p>
            <a:r>
              <a:rPr lang="en-US" sz="2353">
                <a:latin typeface="+mn-lt"/>
              </a:rPr>
              <a:t>Load to a HASH table if the test is a pipeline with subsequent transformations using the loaded table</a:t>
            </a:r>
          </a:p>
          <a:p>
            <a:pPr marL="0" indent="0">
              <a:buNone/>
            </a:pPr>
            <a:endParaRPr lang="en-US" sz="2353">
              <a:latin typeface="+mn-lt"/>
            </a:endParaRPr>
          </a:p>
          <a:p>
            <a:endParaRPr lang="en-US" sz="2353">
              <a:latin typeface="+mn-lt"/>
            </a:endParaRPr>
          </a:p>
          <a:p>
            <a:endParaRPr lang="en-US" sz="2353">
              <a:latin typeface="+mn-lt"/>
            </a:endParaRPr>
          </a:p>
        </p:txBody>
      </p:sp>
    </p:spTree>
    <p:extLst>
      <p:ext uri="{BB962C8B-B14F-4D97-AF65-F5344CB8AC3E}">
        <p14:creationId xmlns:p14="http://schemas.microsoft.com/office/powerpoint/2010/main" val="210343875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690525"/>
          </a:xfrm>
          <a:prstGeom prst="rect">
            <a:avLst/>
          </a:prstGeom>
        </p:spPr>
        <p:txBody>
          <a:bodyPr vert="horz" wrap="square" lIns="0" tIns="13333" rIns="0" bIns="0" rtlCol="0" anchor="t">
            <a:spAutoFit/>
          </a:bodyPr>
          <a:lstStyle/>
          <a:p>
            <a:pPr marL="12698">
              <a:spcBef>
                <a:spcPts val="105"/>
              </a:spcBef>
            </a:pPr>
            <a:r>
              <a:rPr lang="en-US" sz="4400" spc="-5"/>
              <a:t>Ingest – Scaling to shorten duration</a:t>
            </a:r>
            <a:endParaRPr sz="4400"/>
          </a:p>
        </p:txBody>
      </p:sp>
      <p:sp>
        <p:nvSpPr>
          <p:cNvPr id="4" name="Text Placeholder 3">
            <a:extLst>
              <a:ext uri="{FF2B5EF4-FFF2-40B4-BE49-F238E27FC236}">
                <a16:creationId xmlns:a16="http://schemas.microsoft.com/office/drawing/2014/main" id="{3E20B32D-7608-479B-9E10-C8BEDFAA6D0A}"/>
              </a:ext>
            </a:extLst>
          </p:cNvPr>
          <p:cNvSpPr>
            <a:spLocks noGrp="1"/>
          </p:cNvSpPr>
          <p:nvPr>
            <p:ph type="body" sz="quarter" idx="10"/>
          </p:nvPr>
        </p:nvSpPr>
        <p:spPr>
          <a:xfrm>
            <a:off x="584201" y="1435781"/>
            <a:ext cx="11018520" cy="5274679"/>
          </a:xfrm>
        </p:spPr>
        <p:txBody>
          <a:bodyPr/>
          <a:lstStyle/>
          <a:p>
            <a:pPr marL="12063" indent="0">
              <a:spcBef>
                <a:spcPts val="95"/>
              </a:spcBef>
              <a:buNone/>
              <a:tabLst>
                <a:tab pos="241889" algn="l"/>
              </a:tabLst>
            </a:pPr>
            <a:r>
              <a:rPr lang="en-US" spc="-5">
                <a:latin typeface="Calibri"/>
                <a:cs typeface="Calibri"/>
              </a:rPr>
              <a:t>Ingestion duration is correlated with the number of DWU’s allocated to the SQL Pool.</a:t>
            </a:r>
          </a:p>
          <a:p>
            <a:pPr marL="12063" indent="0">
              <a:spcBef>
                <a:spcPts val="95"/>
              </a:spcBef>
              <a:buNone/>
              <a:tabLst>
                <a:tab pos="241889" algn="l"/>
              </a:tabLst>
            </a:pPr>
            <a:endParaRPr lang="en-US" spc="-5">
              <a:latin typeface="Calibri"/>
              <a:cs typeface="Calibri"/>
            </a:endParaRPr>
          </a:p>
          <a:p>
            <a:pPr marL="12063" indent="0">
              <a:spcBef>
                <a:spcPts val="95"/>
              </a:spcBef>
              <a:buNone/>
              <a:tabLst>
                <a:tab pos="241889" algn="l"/>
              </a:tabLst>
            </a:pPr>
            <a:r>
              <a:rPr lang="en-US" spc="-5">
                <a:latin typeface="Calibri"/>
                <a:cs typeface="Calibri"/>
              </a:rPr>
              <a:t>For every </a:t>
            </a:r>
            <a:r>
              <a:rPr lang="en-US" i="1" spc="-5">
                <a:latin typeface="Calibri"/>
                <a:cs typeface="Calibri"/>
              </a:rPr>
              <a:t>doubling</a:t>
            </a:r>
            <a:r>
              <a:rPr lang="en-US" spc="-5">
                <a:latin typeface="Calibri"/>
                <a:cs typeface="Calibri"/>
              </a:rPr>
              <a:t> of the DWU’s you </a:t>
            </a:r>
            <a:r>
              <a:rPr lang="en-US" i="1" spc="-5">
                <a:latin typeface="Calibri"/>
                <a:cs typeface="Calibri"/>
              </a:rPr>
              <a:t>halve</a:t>
            </a:r>
            <a:r>
              <a:rPr lang="en-US" spc="-5">
                <a:latin typeface="Calibri"/>
                <a:cs typeface="Calibri"/>
              </a:rPr>
              <a:t> the ingestion time.</a:t>
            </a:r>
          </a:p>
          <a:p>
            <a:pPr marL="12063" indent="0">
              <a:spcBef>
                <a:spcPts val="95"/>
              </a:spcBef>
              <a:buNone/>
              <a:tabLst>
                <a:tab pos="241889" algn="l"/>
              </a:tabLst>
            </a:pPr>
            <a:endParaRPr lang="en-US" spc="-5">
              <a:latin typeface="Calibri"/>
              <a:cs typeface="Calibri"/>
            </a:endParaRPr>
          </a:p>
          <a:p>
            <a:pPr marL="12063" indent="0">
              <a:spcBef>
                <a:spcPts val="95"/>
              </a:spcBef>
              <a:buNone/>
              <a:tabLst>
                <a:tab pos="241889" algn="l"/>
              </a:tabLst>
            </a:pPr>
            <a:r>
              <a:rPr lang="en-US" b="1" spc="-5">
                <a:latin typeface="Calibri"/>
                <a:cs typeface="Calibri"/>
              </a:rPr>
              <a:t>2d =</a:t>
            </a:r>
            <a:r>
              <a:rPr lang="en-US" b="1" spc="25">
                <a:latin typeface="Calibri"/>
                <a:cs typeface="Calibri"/>
              </a:rPr>
              <a:t> </a:t>
            </a:r>
            <a:r>
              <a:rPr lang="en-US" b="1" spc="-5">
                <a:latin typeface="Calibri"/>
                <a:cs typeface="Calibri"/>
              </a:rPr>
              <a:t>t/2</a:t>
            </a:r>
            <a:endParaRPr lang="en-US" b="1">
              <a:latin typeface="Calibri"/>
              <a:cs typeface="Calibri"/>
            </a:endParaRPr>
          </a:p>
          <a:p>
            <a:pPr marL="12698" indent="0">
              <a:lnSpc>
                <a:spcPts val="3189"/>
              </a:lnSpc>
              <a:spcBef>
                <a:spcPts val="2690"/>
              </a:spcBef>
              <a:buNone/>
              <a:tabLst>
                <a:tab pos="926922" algn="l"/>
              </a:tabLst>
            </a:pPr>
            <a:r>
              <a:rPr lang="en-US" spc="-5">
                <a:latin typeface="Calibri"/>
                <a:cs typeface="Calibri"/>
              </a:rPr>
              <a:t>d: </a:t>
            </a:r>
            <a:r>
              <a:rPr lang="en-US" spc="-15">
                <a:latin typeface="Calibri"/>
                <a:cs typeface="Calibri"/>
              </a:rPr>
              <a:t>DWU</a:t>
            </a:r>
            <a:endParaRPr lang="en-US">
              <a:latin typeface="Calibri"/>
              <a:cs typeface="Calibri"/>
            </a:endParaRPr>
          </a:p>
          <a:p>
            <a:pPr marL="12698" indent="0">
              <a:lnSpc>
                <a:spcPts val="3189"/>
              </a:lnSpc>
              <a:buNone/>
              <a:tabLst>
                <a:tab pos="926922" algn="l"/>
              </a:tabLst>
            </a:pPr>
            <a:r>
              <a:rPr lang="en-US" spc="-5">
                <a:latin typeface="Calibri"/>
                <a:cs typeface="Calibri"/>
              </a:rPr>
              <a:t>T: </a:t>
            </a:r>
            <a:r>
              <a:rPr lang="en-US" spc="-10">
                <a:latin typeface="Calibri"/>
                <a:cs typeface="Calibri"/>
              </a:rPr>
              <a:t>ingestion</a:t>
            </a:r>
            <a:r>
              <a:rPr lang="en-US" spc="25">
                <a:latin typeface="Calibri"/>
                <a:cs typeface="Calibri"/>
              </a:rPr>
              <a:t> </a:t>
            </a:r>
            <a:r>
              <a:rPr lang="en-US" spc="-5">
                <a:latin typeface="Calibri"/>
                <a:cs typeface="Calibri"/>
              </a:rPr>
              <a:t>time</a:t>
            </a:r>
            <a:endParaRPr lang="en-US">
              <a:latin typeface="Calibri"/>
              <a:cs typeface="Calibri"/>
            </a:endParaRPr>
          </a:p>
          <a:p>
            <a:pPr>
              <a:spcBef>
                <a:spcPts val="35"/>
              </a:spcBef>
            </a:pPr>
            <a:endParaRPr lang="en-US">
              <a:latin typeface="Calibri"/>
              <a:cs typeface="Calibri"/>
            </a:endParaRPr>
          </a:p>
          <a:p>
            <a:pPr marL="12063" indent="0">
              <a:buNone/>
              <a:tabLst>
                <a:tab pos="241889" algn="l"/>
              </a:tabLst>
            </a:pPr>
            <a:r>
              <a:rPr lang="en-US" spc="-10">
                <a:latin typeface="Calibri"/>
                <a:cs typeface="Calibri"/>
              </a:rPr>
              <a:t>Only </a:t>
            </a:r>
            <a:r>
              <a:rPr lang="en-US" spc="-5">
                <a:latin typeface="Calibri"/>
                <a:cs typeface="Calibri"/>
              </a:rPr>
              <a:t>applies </a:t>
            </a:r>
            <a:r>
              <a:rPr lang="en-US" spc="-20">
                <a:latin typeface="Calibri"/>
                <a:cs typeface="Calibri"/>
              </a:rPr>
              <a:t>from </a:t>
            </a:r>
            <a:r>
              <a:rPr lang="en-US" spc="-10">
                <a:latin typeface="Calibri"/>
                <a:cs typeface="Calibri"/>
              </a:rPr>
              <a:t>DWU500c </a:t>
            </a:r>
            <a:r>
              <a:rPr lang="en-US" spc="-5">
                <a:latin typeface="Calibri"/>
                <a:cs typeface="Calibri"/>
              </a:rPr>
              <a:t>–</a:t>
            </a:r>
            <a:r>
              <a:rPr lang="en-US" spc="135">
                <a:latin typeface="Calibri"/>
                <a:cs typeface="Calibri"/>
              </a:rPr>
              <a:t> </a:t>
            </a:r>
            <a:r>
              <a:rPr lang="en-US" spc="-10">
                <a:latin typeface="Calibri"/>
                <a:cs typeface="Calibri"/>
              </a:rPr>
              <a:t>DWU30000c</a:t>
            </a:r>
            <a:endParaRPr lang="en-US">
              <a:latin typeface="Calibri"/>
              <a:cs typeface="Calibri"/>
            </a:endParaRPr>
          </a:p>
          <a:p>
            <a:endParaRPr lang="en-US"/>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17749329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184224445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permissions</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354535696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8"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287058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55005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p:ext uri="{6950BFC3-D8DA-4A85-94F7-54DA5524770B}">
      <p188:commentRel xmlns="" xmlns:p188="http://schemas.microsoft.com/office/powerpoint/2018/8/main" r:id="rId13"/>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18446"/>
            <a:ext cx="6340261" cy="844847"/>
          </a:xfrm>
        </p:spPr>
        <p:txBody>
          <a:bodyPr/>
          <a:lstStyle/>
          <a:p>
            <a:r>
              <a:rPr lang="en-US" dirty="0">
                <a:cs typeface="Segoe UI"/>
              </a:rPr>
              <a:t>Breakout Activity: Data Lake Design &amp; Security Considerations </a:t>
            </a:r>
            <a:endParaRPr lang="en-US" dirty="0"/>
          </a:p>
        </p:txBody>
      </p:sp>
      <p:sp>
        <p:nvSpPr>
          <p:cNvPr id="6" name="TextBox 5">
            <a:extLst>
              <a:ext uri="{FF2B5EF4-FFF2-40B4-BE49-F238E27FC236}">
                <a16:creationId xmlns:a16="http://schemas.microsoft.com/office/drawing/2014/main" id="{89BAF1FA-F3AB-470E-9FE2-32FC7A3BE184}"/>
              </a:ext>
            </a:extLst>
          </p:cNvPr>
          <p:cNvSpPr txBox="1"/>
          <p:nvPr/>
        </p:nvSpPr>
        <p:spPr>
          <a:xfrm>
            <a:off x="352425" y="1332354"/>
            <a:ext cx="6164218" cy="2978508"/>
          </a:xfrm>
          <a:prstGeom prst="rect">
            <a:avLst/>
          </a:prstGeom>
          <a:noFill/>
        </p:spPr>
        <p:txBody>
          <a:bodyPr wrap="square" lIns="0" tIns="0" rIns="0" bIns="0" rtlCol="0">
            <a:spAutoFit/>
          </a:bodyPr>
          <a:lstStyle/>
          <a:p>
            <a:endParaRPr lang="en-US" sz="1765" b="1" dirty="0"/>
          </a:p>
          <a:p>
            <a:r>
              <a:rPr lang="en-US" sz="1765" b="1" dirty="0"/>
              <a:t>Objective: </a:t>
            </a:r>
            <a:r>
              <a:rPr lang="en-US" sz="1765" dirty="0"/>
              <a:t>As a result of participating in this activity, you will better be able to design, optimize and secure a file system within ADLS Gen2. </a:t>
            </a:r>
          </a:p>
          <a:p>
            <a:endParaRPr lang="en-US" sz="1765" dirty="0"/>
          </a:p>
          <a:p>
            <a:endParaRPr lang="en-US" sz="1765" dirty="0"/>
          </a:p>
          <a:p>
            <a:endParaRPr lang="en-US" sz="1765" dirty="0"/>
          </a:p>
          <a:p>
            <a:r>
              <a:rPr lang="en-US" sz="1400" b="1" dirty="0"/>
              <a:t>What you will be doing: </a:t>
            </a:r>
            <a:r>
              <a:rPr lang="en-US" sz="1400" dirty="0"/>
              <a:t>Within your </a:t>
            </a:r>
            <a:r>
              <a:rPr lang="en-US" sz="1400" b="1" dirty="0"/>
              <a:t>breakout group in Teams</a:t>
            </a:r>
            <a:r>
              <a:rPr lang="en-US" sz="1400" dirty="0"/>
              <a:t>, you will collaborate with your peers on a </a:t>
            </a:r>
            <a:r>
              <a:rPr lang="en-US" sz="1400" b="1" dirty="0"/>
              <a:t>shared whiteboard</a:t>
            </a:r>
            <a:r>
              <a:rPr lang="en-US" sz="1400" dirty="0"/>
              <a:t>. The whiteboard has some pre-populated questions that you and the team will be answering together. The activity will be </a:t>
            </a:r>
            <a:r>
              <a:rPr lang="en-US" sz="1400" b="1" dirty="0"/>
              <a:t>facilitated by a Learning Adviser</a:t>
            </a:r>
            <a:r>
              <a:rPr lang="en-US" sz="1400" dirty="0"/>
              <a:t>, who will be there to support and guide the group. </a:t>
            </a:r>
          </a:p>
        </p:txBody>
      </p:sp>
      <p:sp>
        <p:nvSpPr>
          <p:cNvPr id="9" name="TextBox 8">
            <a:extLst>
              <a:ext uri="{FF2B5EF4-FFF2-40B4-BE49-F238E27FC236}">
                <a16:creationId xmlns:a16="http://schemas.microsoft.com/office/drawing/2014/main" id="{243FFC84-B70E-4064-83ED-02E404006BF8}"/>
              </a:ext>
            </a:extLst>
          </p:cNvPr>
          <p:cNvSpPr txBox="1"/>
          <p:nvPr/>
        </p:nvSpPr>
        <p:spPr>
          <a:xfrm>
            <a:off x="355049" y="5493831"/>
            <a:ext cx="6164218" cy="430887"/>
          </a:xfrm>
          <a:prstGeom prst="rect">
            <a:avLst/>
          </a:prstGeom>
          <a:noFill/>
        </p:spPr>
        <p:txBody>
          <a:bodyPr wrap="square" lIns="0" tIns="0" rIns="0" bIns="0" rtlCol="0">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3" name="Picture 2" descr="A close up of a bridge&#10;&#10;Description generated with high confidence">
            <a:extLst>
              <a:ext uri="{FF2B5EF4-FFF2-40B4-BE49-F238E27FC236}">
                <a16:creationId xmlns:a16="http://schemas.microsoft.com/office/drawing/2014/main" id="{5B686927-A7AB-4F6A-B810-BDD7E1EA5DB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0057" t="-42" r="19045" b="42"/>
          <a:stretch/>
        </p:blipFill>
        <p:spPr>
          <a:xfrm>
            <a:off x="6982177" y="4834"/>
            <a:ext cx="5209824" cy="6850296"/>
          </a:xfrm>
          <a:prstGeom prst="rect">
            <a:avLst/>
          </a:prstGeom>
        </p:spPr>
      </p:pic>
    </p:spTree>
    <p:extLst>
      <p:ext uri="{BB962C8B-B14F-4D97-AF65-F5344CB8AC3E}">
        <p14:creationId xmlns:p14="http://schemas.microsoft.com/office/powerpoint/2010/main" val="151123331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whiteboard designs</a:t>
            </a:r>
          </a:p>
        </p:txBody>
      </p:sp>
    </p:spTree>
    <p:extLst>
      <p:ext uri="{BB962C8B-B14F-4D97-AF65-F5344CB8AC3E}">
        <p14:creationId xmlns:p14="http://schemas.microsoft.com/office/powerpoint/2010/main" val="264621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29523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dirty="0">
                <a:solidFill>
                  <a:schemeClr val="tx2"/>
                </a:solidFill>
                <a:ea typeface="Segoe UI" pitchFamily="34" charset="0"/>
                <a:cs typeface="Segoe UI" pitchFamily="34" charset="0"/>
              </a:rPr>
              <a:t>Step 2: </a:t>
            </a:r>
            <a:r>
              <a:rPr lang="en-US" sz="1000" dirty="0">
                <a:solidFill>
                  <a:schemeClr val="tx2"/>
                </a:solidFill>
                <a:ea typeface="Segoe UI" pitchFamily="34" charset="0"/>
                <a:cs typeface="Segoe UI" pitchFamily="34" charset="0"/>
              </a:rPr>
              <a:t>Your Learning Adviser will </a:t>
            </a:r>
            <a:r>
              <a:rPr lang="en-US" sz="1000">
                <a:solidFill>
                  <a:schemeClr val="tx2"/>
                </a:solidFill>
                <a:ea typeface="Segoe UI" pitchFamily="34" charset="0"/>
                <a:cs typeface="Segoe UI" pitchFamily="34" charset="0"/>
              </a:rPr>
              <a:t>provide  </a:t>
            </a:r>
            <a:r>
              <a:rPr lang="en-US" sz="1000" dirty="0">
                <a:solidFill>
                  <a:schemeClr val="tx2"/>
                </a:solidFill>
                <a:ea typeface="Segoe UI" pitchFamily="34" charset="0"/>
                <a:cs typeface="Segoe UI" pitchFamily="34" charset="0"/>
              </a:rPr>
              <a:t>whiteboard &amp; guide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dirty="0">
                <a:solidFill>
                  <a:schemeClr val="tx2"/>
                </a:solidFill>
                <a:ea typeface="Segoe UI" pitchFamily="34" charset="0"/>
                <a:cs typeface="Segoe UI" pitchFamily="34" charset="0"/>
              </a:rPr>
              <a:t>Step 3: </a:t>
            </a:r>
            <a:r>
              <a:rPr lang="en-US" sz="1000" dirty="0">
                <a:solidFill>
                  <a:schemeClr val="tx2"/>
                </a:solidFill>
                <a:ea typeface="Segoe UI" pitchFamily="34" charset="0"/>
                <a:cs typeface="Segoe UI" pitchFamily="34" charset="0"/>
              </a:rPr>
              <a:t>Read guide and load the whiteboard. </a:t>
            </a:r>
            <a:br>
              <a:rPr lang="en-US" sz="1000" dirty="0">
                <a:solidFill>
                  <a:schemeClr val="tx2"/>
                </a:solidFill>
                <a:ea typeface="Segoe UI" pitchFamily="34" charset="0"/>
                <a:cs typeface="Segoe UI" pitchFamily="34" charset="0"/>
              </a:rPr>
            </a:br>
            <a:r>
              <a:rPr lang="en-US" sz="1000" dirty="0">
                <a:solidFill>
                  <a:schemeClr val="tx2"/>
                </a:solidFill>
                <a:ea typeface="Segoe UI" pitchFamily="34" charset="0"/>
                <a:cs typeface="Segoe UI" pitchFamily="34" charset="0"/>
              </a:rPr>
              <a:t>Begin activity collaboration with your table group via a Microsoft Teams “meet now” call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dirty="0"/>
              <a:t>Activity: group-based whiteboard exercise</a:t>
            </a:r>
          </a:p>
        </p:txBody>
      </p:sp>
      <p:pic>
        <p:nvPicPr>
          <p:cNvPr id="5" name="Picture 4">
            <a:extLst>
              <a:ext uri="{FF2B5EF4-FFF2-40B4-BE49-F238E27FC236}">
                <a16:creationId xmlns:a16="http://schemas.microsoft.com/office/drawing/2014/main" id="{3E7D5AB5-E9A0-4ADA-9932-8C59940FD4EF}"/>
              </a:ext>
            </a:extLst>
          </p:cNvPr>
          <p:cNvPicPr>
            <a:picLocks noChangeAspect="1"/>
          </p:cNvPicPr>
          <p:nvPr/>
        </p:nvPicPr>
        <p:blipFill rotWithShape="1">
          <a:blip r:embed="rId2"/>
          <a:srcRect t="36315"/>
          <a:stretch/>
        </p:blipFill>
        <p:spPr>
          <a:xfrm>
            <a:off x="2861978" y="4527884"/>
            <a:ext cx="2295238" cy="1243362"/>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E820899-8649-426E-BC22-BE5685AC50E6}"/>
              </a:ext>
            </a:extLst>
          </p:cNvPr>
          <p:cNvPicPr>
            <a:picLocks noChangeAspect="1"/>
          </p:cNvPicPr>
          <p:nvPr/>
        </p:nvPicPr>
        <p:blipFill>
          <a:blip r:embed="rId3"/>
          <a:stretch>
            <a:fillRect/>
          </a:stretch>
        </p:blipFill>
        <p:spPr>
          <a:xfrm>
            <a:off x="5638800" y="4520206"/>
            <a:ext cx="6001559" cy="1952381"/>
          </a:xfrm>
          <a:prstGeom prst="rect">
            <a:avLst/>
          </a:prstGeom>
          <a:effectLst>
            <a:outerShdw blurRad="50800" dist="38100" dir="2700000" algn="tl" rotWithShape="0">
              <a:prstClr val="black">
                <a:alpha val="40000"/>
              </a:prstClr>
            </a:outerShdw>
          </a:effectLst>
        </p:spPr>
      </p:pic>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4"/>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5"/>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6"/>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7"/>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8"/>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07125086-ED1F-48D6-AE99-1DD17A8EFB39}"/>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5">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01: Data Lake Design &amp; Security Considerations </a:t>
            </a:r>
          </a:p>
          <a:p>
            <a:r>
              <a:rPr lang="en-US" sz="1400" dirty="0">
                <a:solidFill>
                  <a:schemeClr val="tx2"/>
                </a:solidFill>
                <a:cs typeface="Segoe UI" pitchFamily="34" charset="0"/>
              </a:rPr>
              <a:t>https://github.com/solliancenet/data-ai-technical-bootcamp/</a:t>
            </a:r>
          </a:p>
        </p:txBody>
      </p:sp>
      <p:sp>
        <p:nvSpPr>
          <p:cNvPr id="23" name="Rectangle 22">
            <a:extLst>
              <a:ext uri="{FF2B5EF4-FFF2-40B4-BE49-F238E27FC236}">
                <a16:creationId xmlns:a16="http://schemas.microsoft.com/office/drawing/2014/main" id="{EEE541A7-E860-45AE-93F6-62DB39B75FC5}"/>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73459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48</a:t>
            </a:fld>
            <a:endParaRPr lang="en-US" dirty="0"/>
          </a:p>
        </p:txBody>
      </p:sp>
    </p:spTree>
    <p:extLst>
      <p:ext uri="{BB962C8B-B14F-4D97-AF65-F5344CB8AC3E}">
        <p14:creationId xmlns:p14="http://schemas.microsoft.com/office/powerpoint/2010/main" val="325962730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18446"/>
            <a:ext cx="6796924" cy="844727"/>
          </a:xfrm>
        </p:spPr>
        <p:txBody>
          <a:bodyPr/>
          <a:lstStyle/>
          <a:p>
            <a:r>
              <a:rPr lang="en-US">
                <a:cs typeface="Segoe UI"/>
              </a:rPr>
              <a:t>Hands-On Build Activity: </a:t>
            </a:r>
            <a:br>
              <a:rPr lang="en-US">
                <a:cs typeface="Segoe UI"/>
              </a:rPr>
            </a:br>
            <a:r>
              <a:rPr lang="en-US">
                <a:cs typeface="Segoe UI"/>
              </a:rPr>
              <a:t>Data Integration Part 1</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71474" y="1680440"/>
            <a:ext cx="619125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architect and deploy data integration pipelines</a:t>
            </a:r>
          </a:p>
          <a:p>
            <a:pPr defTabSz="914192"/>
            <a:endParaRPr lang="en-US" sz="1765">
              <a:solidFill>
                <a:srgbClr val="1A1A1A"/>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71474" y="59624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45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3" name="Picture 2" descr="A person sitting at a table in front of a window&#10;&#10;Description automatically generated">
            <a:extLst>
              <a:ext uri="{FF2B5EF4-FFF2-40B4-BE49-F238E27FC236}">
                <a16:creationId xmlns:a16="http://schemas.microsoft.com/office/drawing/2014/main" id="{0977877C-A8E3-43D0-90F5-DB42E6766D2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73653501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46"/>
            <a:ext cx="5083629" cy="1086215"/>
          </a:xfrm>
        </p:spPr>
        <p:txBody>
          <a:bodyPr/>
          <a:lstStyle/>
          <a:p>
            <a:r>
              <a:rPr lang="en-US" dirty="0"/>
              <a:t>Data Loading </a:t>
            </a:r>
            <a:r>
              <a:rPr lang="en-US"/>
              <a:t>&amp; </a:t>
            </a:r>
            <a:br>
              <a:rPr lang="en-US"/>
            </a:br>
            <a:r>
              <a:rPr lang="en-US"/>
              <a:t>Data </a:t>
            </a:r>
            <a:r>
              <a:rPr lang="en-US" dirty="0"/>
              <a:t>Lake Organization</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a:t>
            </a:r>
          </a:p>
          <a:p>
            <a:r>
              <a:rPr lang="en-US" dirty="0"/>
              <a:t>Carey Payette</a:t>
            </a:r>
          </a:p>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access your lab environment</a:t>
            </a:r>
          </a:p>
        </p:txBody>
      </p:sp>
    </p:spTree>
    <p:extLst>
      <p:ext uri="{BB962C8B-B14F-4D97-AF65-F5344CB8AC3E}">
        <p14:creationId xmlns:p14="http://schemas.microsoft.com/office/powerpoint/2010/main" val="351823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356793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dirty="0">
                  <a:solidFill>
                    <a:schemeClr val="dk1"/>
                  </a:solidFill>
                </a:rPr>
                <a:t>Please take this time for a 1-hour break</a:t>
              </a:r>
              <a:endParaRPr lang="en-US" sz="4000" i="1" dirty="0">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52</a:t>
            </a:fld>
            <a:endParaRPr lang="en-US" dirty="0"/>
          </a:p>
        </p:txBody>
      </p:sp>
      <p:sp>
        <p:nvSpPr>
          <p:cNvPr id="18" name="TextBox 17">
            <a:extLst>
              <a:ext uri="{FF2B5EF4-FFF2-40B4-BE49-F238E27FC236}">
                <a16:creationId xmlns:a16="http://schemas.microsoft.com/office/drawing/2014/main" id="{851F2A1A-AEA4-4ABD-8D9F-8F8C6D5ACB42}"/>
              </a:ext>
            </a:extLst>
          </p:cNvPr>
          <p:cNvSpPr txBox="1"/>
          <p:nvPr/>
        </p:nvSpPr>
        <p:spPr>
          <a:xfrm>
            <a:off x="2648453" y="2658818"/>
            <a:ext cx="7839350" cy="855710"/>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002050"/>
                </a:solidFill>
              </a:rPr>
              <a:t>But first, a thought exchange question</a:t>
            </a:r>
          </a:p>
        </p:txBody>
      </p:sp>
      <p:pic>
        <p:nvPicPr>
          <p:cNvPr id="5" name="Picture 4">
            <a:extLst>
              <a:ext uri="{FF2B5EF4-FFF2-40B4-BE49-F238E27FC236}">
                <a16:creationId xmlns:a16="http://schemas.microsoft.com/office/drawing/2014/main" id="{51CC5588-DA39-4209-834D-BC1E320AD340}"/>
              </a:ext>
            </a:extLst>
          </p:cNvPr>
          <p:cNvPicPr>
            <a:picLocks noChangeAspect="1"/>
          </p:cNvPicPr>
          <p:nvPr/>
        </p:nvPicPr>
        <p:blipFill>
          <a:blip r:embed="rId4"/>
          <a:stretch>
            <a:fillRect/>
          </a:stretch>
        </p:blipFill>
        <p:spPr>
          <a:xfrm>
            <a:off x="1562603" y="2662258"/>
            <a:ext cx="1085850" cy="1047750"/>
          </a:xfrm>
          <a:prstGeom prst="rect">
            <a:avLst/>
          </a:prstGeom>
        </p:spPr>
      </p:pic>
      <p:sp>
        <p:nvSpPr>
          <p:cNvPr id="6" name="TextBox 5">
            <a:extLst>
              <a:ext uri="{FF2B5EF4-FFF2-40B4-BE49-F238E27FC236}">
                <a16:creationId xmlns:a16="http://schemas.microsoft.com/office/drawing/2014/main" id="{A2E33479-8B21-49CB-8A0B-D8186E3F0103}"/>
              </a:ext>
            </a:extLst>
          </p:cNvPr>
          <p:cNvSpPr txBox="1"/>
          <p:nvPr/>
        </p:nvSpPr>
        <p:spPr>
          <a:xfrm>
            <a:off x="1562603" y="4191261"/>
            <a:ext cx="9038838" cy="150204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Now, take time to relax and come back refreshed for our next activity</a:t>
            </a:r>
          </a:p>
        </p:txBody>
      </p:sp>
    </p:spTree>
    <p:extLst>
      <p:ext uri="{BB962C8B-B14F-4D97-AF65-F5344CB8AC3E}">
        <p14:creationId xmlns:p14="http://schemas.microsoft.com/office/powerpoint/2010/main" val="334541390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Data Transformations</a:t>
            </a:r>
          </a:p>
        </p:txBody>
      </p:sp>
      <p:sp>
        <p:nvSpPr>
          <p:cNvPr id="2" name="Text Placeholder 1"/>
          <p:cNvSpPr>
            <a:spLocks noGrp="1"/>
          </p:cNvSpPr>
          <p:nvPr>
            <p:ph type="body" sz="quarter" idx="12"/>
          </p:nvPr>
        </p:nvSpPr>
        <p:spPr>
          <a:xfrm>
            <a:off x="584200" y="3962401"/>
            <a:ext cx="5084064" cy="603499"/>
          </a:xfrm>
        </p:spPr>
        <p:txBody>
          <a:bodyPr/>
          <a:lstStyle/>
          <a:p>
            <a:r>
              <a:rPr lang="en-US" dirty="0"/>
              <a:t>Ciprian Jichici</a:t>
            </a:r>
          </a:p>
          <a:p>
            <a:r>
              <a:rPr lang="en-US" dirty="0"/>
              <a:t>Carey Payette</a:t>
            </a:r>
          </a:p>
        </p:txBody>
      </p:sp>
    </p:spTree>
    <p:custDataLst>
      <p:tags r:id="rId1"/>
    </p:custDataLst>
    <p:extLst>
      <p:ext uri="{BB962C8B-B14F-4D97-AF65-F5344CB8AC3E}">
        <p14:creationId xmlns:p14="http://schemas.microsoft.com/office/powerpoint/2010/main" val="416415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Preparing to transform</a:t>
            </a:r>
          </a:p>
          <a:p>
            <a:pPr marL="281677" lvl="1" indent="0">
              <a:buNone/>
            </a:pPr>
            <a:r>
              <a:rPr lang="en-US" sz="1765" dirty="0">
                <a:solidFill>
                  <a:schemeClr val="tx1"/>
                </a:solidFill>
              </a:rPr>
              <a:t>Understanding and exploring the data.</a:t>
            </a:r>
          </a:p>
          <a:p>
            <a:pPr marL="0" indent="0">
              <a:buNone/>
            </a:pPr>
            <a:endParaRPr lang="en-US" sz="1961"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Apply transformations</a:t>
            </a:r>
          </a:p>
          <a:p>
            <a:pPr marL="281677" lvl="1" indent="0">
              <a:buNone/>
            </a:pPr>
            <a:r>
              <a:rPr lang="en-US" sz="1765" dirty="0">
                <a:solidFill>
                  <a:schemeClr val="tx1"/>
                </a:solidFill>
              </a:rPr>
              <a:t>Apply coded and code-free transformations.</a:t>
            </a:r>
          </a:p>
          <a:p>
            <a:pPr marL="0" indent="0">
              <a:buNone/>
            </a:pPr>
            <a:endParaRPr lang="en-US" sz="1961"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877083"/>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3</a:t>
            </a:r>
            <a:r>
              <a:rPr lang="en-US" sz="1961" b="1" dirty="0"/>
              <a:t>  Serverless transforms</a:t>
            </a:r>
          </a:p>
          <a:p>
            <a:pPr marL="281677" lvl="1" indent="0">
              <a:buNone/>
            </a:pPr>
            <a:r>
              <a:rPr lang="en-US" sz="1765" dirty="0">
                <a:solidFill>
                  <a:schemeClr val="tx1"/>
                </a:solidFill>
              </a:rPr>
              <a:t>Use Azure Synapse SQL Serverless to transform data with SQL scripts.</a:t>
            </a:r>
          </a:p>
          <a:p>
            <a:pPr marL="0" indent="0">
              <a:buNone/>
            </a:pP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8182948"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4</a:t>
            </a:r>
            <a:r>
              <a:rPr lang="en-US" sz="1961" b="1" dirty="0"/>
              <a:t>  Transform with Spark</a:t>
            </a:r>
          </a:p>
          <a:p>
            <a:pPr marL="281677" lvl="1" indent="0">
              <a:buNone/>
            </a:pPr>
            <a:r>
              <a:rPr lang="en-US" sz="1765" dirty="0">
                <a:solidFill>
                  <a:schemeClr val="tx1"/>
                </a:solidFill>
              </a:rPr>
              <a:t>Here we have an example of what the agenda item would look like.</a:t>
            </a:r>
          </a:p>
          <a:p>
            <a:pPr marL="0" indent="0">
              <a:buNone/>
            </a:pPr>
            <a:endParaRPr lang="en-US" sz="1961" dirty="0"/>
          </a:p>
        </p:txBody>
      </p:sp>
      <p:sp>
        <p:nvSpPr>
          <p:cNvPr id="25" name="Content Placeholder 3">
            <a:extLst>
              <a:ext uri="{FF2B5EF4-FFF2-40B4-BE49-F238E27FC236}">
                <a16:creationId xmlns:a16="http://schemas.microsoft.com/office/drawing/2014/main" id="{F9EA0FC9-75E6-4049-9620-7D878D7C7DC5}"/>
              </a:ext>
            </a:extLst>
          </p:cNvPr>
          <p:cNvSpPr txBox="1">
            <a:spLocks/>
          </p:cNvSpPr>
          <p:nvPr/>
        </p:nvSpPr>
        <p:spPr>
          <a:xfrm>
            <a:off x="8182948"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5</a:t>
            </a:r>
            <a:r>
              <a:rPr lang="en-US" sz="1961" b="1" dirty="0"/>
              <a:t>  Best practices</a:t>
            </a:r>
          </a:p>
          <a:p>
            <a:pPr marL="281677" lvl="1" indent="0">
              <a:buNone/>
            </a:pPr>
            <a:r>
              <a:rPr lang="en-US" sz="1765" dirty="0">
                <a:solidFill>
                  <a:schemeClr val="tx1"/>
                </a:solidFill>
              </a:rPr>
              <a:t>Best practices for data transformation.</a:t>
            </a:r>
          </a:p>
          <a:p>
            <a:pPr marL="0" indent="0">
              <a:buNone/>
            </a:pP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40"/>
              <a:t>Typical</a:t>
            </a:r>
            <a:r>
              <a:rPr spc="-25"/>
              <a:t> </a:t>
            </a:r>
            <a:r>
              <a:rPr lang="en-US" spc="-25"/>
              <a:t>Data </a:t>
            </a:r>
            <a:r>
              <a:rPr spc="-40"/>
              <a:t>Transformations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84201" y="1435781"/>
            <a:ext cx="11018520" cy="3481419"/>
          </a:xfrm>
        </p:spPr>
        <p:txBody>
          <a:bodyPr/>
          <a:lstStyle/>
          <a:p>
            <a:pPr marL="241254" indent="-229191">
              <a:spcBef>
                <a:spcPts val="774"/>
              </a:spcBef>
              <a:buFont typeface="Arial"/>
              <a:buChar char="•"/>
              <a:tabLst>
                <a:tab pos="241889" algn="l"/>
              </a:tabLst>
            </a:pPr>
            <a:r>
              <a:rPr lang="en-US" spc="-20">
                <a:latin typeface="Calibri"/>
                <a:cs typeface="Calibri"/>
              </a:rPr>
              <a:t>Create </a:t>
            </a:r>
            <a:r>
              <a:rPr lang="en-US" spc="-25">
                <a:latin typeface="Calibri"/>
                <a:cs typeface="Calibri"/>
              </a:rPr>
              <a:t>persistent </a:t>
            </a:r>
            <a:r>
              <a:rPr lang="en-US" spc="-15">
                <a:latin typeface="Calibri"/>
                <a:cs typeface="Calibri"/>
              </a:rPr>
              <a:t>staging area </a:t>
            </a:r>
            <a:r>
              <a:rPr lang="en-US" spc="-5">
                <a:latin typeface="Calibri"/>
                <a:cs typeface="Calibri"/>
              </a:rPr>
              <a:t>/ </a:t>
            </a:r>
            <a:r>
              <a:rPr lang="en-US" spc="-20">
                <a:latin typeface="Calibri"/>
                <a:cs typeface="Calibri"/>
              </a:rPr>
              <a:t>data</a:t>
            </a:r>
            <a:r>
              <a:rPr lang="en-US" spc="95">
                <a:latin typeface="Calibri"/>
                <a:cs typeface="Calibri"/>
              </a:rPr>
              <a:t> </a:t>
            </a:r>
            <a:r>
              <a:rPr lang="en-US" spc="-10">
                <a:latin typeface="Calibri"/>
                <a:cs typeface="Calibri"/>
              </a:rPr>
              <a:t>vault</a:t>
            </a:r>
            <a:endParaRPr lang="en-US">
              <a:latin typeface="Calibri"/>
              <a:cs typeface="Calibri"/>
            </a:endParaRPr>
          </a:p>
          <a:p>
            <a:pPr marL="241254" indent="-229191">
              <a:spcBef>
                <a:spcPts val="674"/>
              </a:spcBef>
              <a:buFont typeface="Arial"/>
              <a:buChar char="•"/>
              <a:tabLst>
                <a:tab pos="241889" algn="l"/>
              </a:tabLst>
            </a:pPr>
            <a:r>
              <a:rPr lang="en-US" spc="-20">
                <a:latin typeface="Calibri"/>
                <a:cs typeface="Calibri"/>
              </a:rPr>
              <a:t>Standardize data from </a:t>
            </a:r>
            <a:r>
              <a:rPr lang="en-US" spc="-25">
                <a:latin typeface="Calibri"/>
                <a:cs typeface="Calibri"/>
              </a:rPr>
              <a:t>different</a:t>
            </a:r>
            <a:r>
              <a:rPr lang="en-US" spc="95">
                <a:latin typeface="Calibri"/>
                <a:cs typeface="Calibri"/>
              </a:rPr>
              <a:t> </a:t>
            </a:r>
            <a:r>
              <a:rPr lang="en-US" spc="-15">
                <a:latin typeface="Calibri"/>
                <a:cs typeface="Calibri"/>
              </a:rPr>
              <a:t>sources</a:t>
            </a:r>
            <a:endParaRPr lang="en-US">
              <a:latin typeface="Calibri"/>
              <a:cs typeface="Calibri"/>
            </a:endParaRPr>
          </a:p>
          <a:p>
            <a:pPr marL="241254" indent="-229191">
              <a:spcBef>
                <a:spcPts val="660"/>
              </a:spcBef>
              <a:buFont typeface="Arial"/>
              <a:buChar char="•"/>
              <a:tabLst>
                <a:tab pos="241889" algn="l"/>
              </a:tabLst>
            </a:pPr>
            <a:r>
              <a:rPr lang="en-US" spc="-20">
                <a:latin typeface="Calibri"/>
                <a:cs typeface="Calibri"/>
              </a:rPr>
              <a:t>Remove </a:t>
            </a:r>
            <a:r>
              <a:rPr lang="en-US" spc="-15">
                <a:latin typeface="Calibri"/>
                <a:cs typeface="Calibri"/>
              </a:rPr>
              <a:t>duplicate</a:t>
            </a:r>
            <a:r>
              <a:rPr lang="en-US" spc="30">
                <a:latin typeface="Calibri"/>
                <a:cs typeface="Calibri"/>
              </a:rPr>
              <a:t> </a:t>
            </a:r>
            <a:r>
              <a:rPr lang="en-US" spc="-25">
                <a:latin typeface="Calibri"/>
                <a:cs typeface="Calibri"/>
              </a:rPr>
              <a:t>rows</a:t>
            </a:r>
          </a:p>
          <a:p>
            <a:pPr marL="241254" indent="-229191">
              <a:spcBef>
                <a:spcPts val="660"/>
              </a:spcBef>
              <a:buFont typeface="Arial"/>
              <a:buChar char="•"/>
              <a:tabLst>
                <a:tab pos="241889" algn="l"/>
              </a:tabLst>
            </a:pPr>
            <a:r>
              <a:rPr lang="en-US" spc="-25">
                <a:latin typeface="Calibri"/>
                <a:cs typeface="Calibri"/>
              </a:rPr>
              <a:t>Impute missing values</a:t>
            </a:r>
            <a:endParaRPr lang="en-US">
              <a:latin typeface="Calibri"/>
              <a:cs typeface="Calibri"/>
            </a:endParaRPr>
          </a:p>
          <a:p>
            <a:pPr marL="241254" indent="-229191">
              <a:spcBef>
                <a:spcPts val="660"/>
              </a:spcBef>
              <a:buFont typeface="Arial"/>
              <a:buChar char="•"/>
              <a:tabLst>
                <a:tab pos="241889" algn="l"/>
              </a:tabLst>
            </a:pPr>
            <a:r>
              <a:rPr lang="en-US" spc="-15">
                <a:latin typeface="Calibri"/>
                <a:cs typeface="Calibri"/>
              </a:rPr>
              <a:t>Calculate </a:t>
            </a:r>
            <a:r>
              <a:rPr lang="en-US" spc="-10">
                <a:latin typeface="Calibri"/>
                <a:cs typeface="Calibri"/>
              </a:rPr>
              <a:t>derived</a:t>
            </a:r>
            <a:r>
              <a:rPr lang="en-US" spc="15">
                <a:latin typeface="Calibri"/>
                <a:cs typeface="Calibri"/>
              </a:rPr>
              <a:t> </a:t>
            </a:r>
            <a:r>
              <a:rPr lang="en-US" spc="-10">
                <a:latin typeface="Calibri"/>
                <a:cs typeface="Calibri"/>
              </a:rPr>
              <a:t>values</a:t>
            </a:r>
            <a:endParaRPr lang="en-US">
              <a:latin typeface="Calibri"/>
              <a:cs typeface="Calibri"/>
            </a:endParaRPr>
          </a:p>
          <a:p>
            <a:pPr marL="241254" indent="-229191">
              <a:spcBef>
                <a:spcPts val="674"/>
              </a:spcBef>
              <a:buFont typeface="Arial"/>
              <a:buChar char="•"/>
              <a:tabLst>
                <a:tab pos="241889" algn="l"/>
              </a:tabLst>
            </a:pPr>
            <a:r>
              <a:rPr lang="en-US" spc="-15">
                <a:latin typeface="Calibri"/>
                <a:cs typeface="Calibri"/>
              </a:rPr>
              <a:t>Prepare </a:t>
            </a:r>
            <a:r>
              <a:rPr lang="en-US" spc="-20">
                <a:latin typeface="Calibri"/>
                <a:cs typeface="Calibri"/>
              </a:rPr>
              <a:t>data </a:t>
            </a:r>
            <a:r>
              <a:rPr lang="en-US" spc="-25">
                <a:latin typeface="Calibri"/>
                <a:cs typeface="Calibri"/>
              </a:rPr>
              <a:t>for </a:t>
            </a:r>
            <a:r>
              <a:rPr lang="en-US" spc="-15">
                <a:latin typeface="Calibri"/>
                <a:cs typeface="Calibri"/>
              </a:rPr>
              <a:t>facts </a:t>
            </a:r>
            <a:r>
              <a:rPr lang="en-US" spc="-5">
                <a:latin typeface="Calibri"/>
                <a:cs typeface="Calibri"/>
              </a:rPr>
              <a:t>and</a:t>
            </a:r>
            <a:r>
              <a:rPr lang="en-US" spc="85">
                <a:latin typeface="Calibri"/>
                <a:cs typeface="Calibri"/>
              </a:rPr>
              <a:t> </a:t>
            </a:r>
            <a:r>
              <a:rPr lang="en-US" spc="-10">
                <a:latin typeface="Calibri"/>
                <a:cs typeface="Calibri"/>
              </a:rPr>
              <a:t>dimensions</a:t>
            </a:r>
            <a:endParaRPr lang="en-US">
              <a:latin typeface="Calibri"/>
              <a:cs typeface="Calibri"/>
            </a:endParaRPr>
          </a:p>
          <a:p>
            <a:endParaRPr lang="en-US"/>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2556799"/>
            <a:ext cx="9144000" cy="977593"/>
          </a:xfrm>
        </p:spPr>
        <p:txBody>
          <a:bodyPr/>
          <a:lstStyle/>
          <a:p>
            <a:r>
              <a:rPr lang="en-US"/>
              <a:t>Preparing to transform – exploratory data analysis</a:t>
            </a:r>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8956464" cy="757914"/>
          </a:xfrm>
        </p:spPr>
        <p:txBody>
          <a:bodyPr/>
          <a:lstStyle/>
          <a:p>
            <a:r>
              <a:rPr lang="en-US"/>
              <a:t>Preview CSV files in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29" y="1130241"/>
            <a:ext cx="10292988" cy="465555"/>
          </a:xfrm>
        </p:spPr>
        <p:txBody>
          <a:bodyPr/>
          <a:lstStyle/>
          <a:p>
            <a:r>
              <a:rPr lang="en-US" sz="1961" dirty="0">
                <a:solidFill>
                  <a:schemeClr val="tx1"/>
                </a:solidFill>
              </a:rPr>
              <a:t>Preview a sample of your data </a:t>
            </a:r>
            <a:endParaRPr lang="en-US" sz="1765" dirty="0">
              <a:solidFill>
                <a:schemeClr val="tx1"/>
              </a:solidFill>
            </a:endParaRPr>
          </a:p>
        </p:txBody>
      </p:sp>
      <p:pic>
        <p:nvPicPr>
          <p:cNvPr id="2" name="Picture 1">
            <a:extLst>
              <a:ext uri="{FF2B5EF4-FFF2-40B4-BE49-F238E27FC236}">
                <a16:creationId xmlns:a16="http://schemas.microsoft.com/office/drawing/2014/main" id="{F38E032A-9A47-4EB0-8217-AF51A76FBC01}"/>
              </a:ext>
            </a:extLst>
          </p:cNvPr>
          <p:cNvPicPr>
            <a:picLocks noChangeAspect="1"/>
          </p:cNvPicPr>
          <p:nvPr/>
        </p:nvPicPr>
        <p:blipFill>
          <a:blip r:embed="rId2"/>
          <a:stretch>
            <a:fillRect/>
          </a:stretch>
        </p:blipFill>
        <p:spPr>
          <a:xfrm>
            <a:off x="828063" y="1595796"/>
            <a:ext cx="3958728" cy="3813187"/>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4FF298A2-5EA7-473E-9D92-6107BB16A22C}"/>
              </a:ext>
            </a:extLst>
          </p:cNvPr>
          <p:cNvPicPr>
            <a:picLocks noChangeAspect="1"/>
          </p:cNvPicPr>
          <p:nvPr/>
        </p:nvPicPr>
        <p:blipFill>
          <a:blip r:embed="rId3"/>
          <a:stretch>
            <a:fillRect/>
          </a:stretch>
        </p:blipFill>
        <p:spPr>
          <a:xfrm>
            <a:off x="5838663" y="1363017"/>
            <a:ext cx="5762493" cy="4979932"/>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9ED69020-7FA0-4EA8-BE7A-8287F3555493}"/>
              </a:ext>
            </a:extLst>
          </p:cNvPr>
          <p:cNvSpPr/>
          <p:nvPr/>
        </p:nvSpPr>
        <p:spPr bwMode="auto">
          <a:xfrm>
            <a:off x="3014225" y="3852983"/>
            <a:ext cx="886282" cy="21507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A21BF025-1E0A-4421-B13E-BA78098A9AFE}"/>
              </a:ext>
            </a:extLst>
          </p:cNvPr>
          <p:cNvCxnSpPr/>
          <p:nvPr/>
        </p:nvCxnSpPr>
        <p:spPr>
          <a:xfrm>
            <a:off x="3900508" y="3956105"/>
            <a:ext cx="1938155"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282939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10947763" cy="757914"/>
          </a:xfrm>
        </p:spPr>
        <p:txBody>
          <a:bodyPr/>
          <a:lstStyle/>
          <a:p>
            <a:r>
              <a:rPr lang="en-US"/>
              <a:t>Query Parquet files in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29" y="1130241"/>
            <a:ext cx="10292988" cy="465555"/>
          </a:xfrm>
        </p:spPr>
        <p:txBody>
          <a:bodyPr/>
          <a:lstStyle/>
          <a:p>
            <a:r>
              <a:rPr lang="en-US" sz="1961" dirty="0">
                <a:solidFill>
                  <a:schemeClr val="tx1"/>
                </a:solidFill>
              </a:rPr>
              <a:t>Two simple gestures to start analyzing with SQL scripts or with notebooks. </a:t>
            </a:r>
          </a:p>
          <a:p>
            <a:r>
              <a:rPr lang="en-US" sz="1961" dirty="0">
                <a:solidFill>
                  <a:schemeClr val="tx1"/>
                </a:solidFill>
              </a:rPr>
              <a:t>T-SQL or </a:t>
            </a:r>
            <a:r>
              <a:rPr lang="en-US" sz="1961" dirty="0" err="1">
                <a:solidFill>
                  <a:schemeClr val="tx1"/>
                </a:solidFill>
              </a:rPr>
              <a:t>PySpark</a:t>
            </a:r>
            <a:r>
              <a:rPr lang="en-US" sz="1961" dirty="0">
                <a:solidFill>
                  <a:schemeClr val="tx1"/>
                </a:solidFill>
              </a:rPr>
              <a:t> auto-generated.</a:t>
            </a:r>
          </a:p>
        </p:txBody>
      </p:sp>
      <p:pic>
        <p:nvPicPr>
          <p:cNvPr id="9" name="Picture 8">
            <a:extLst>
              <a:ext uri="{FF2B5EF4-FFF2-40B4-BE49-F238E27FC236}">
                <a16:creationId xmlns:a16="http://schemas.microsoft.com/office/drawing/2014/main" id="{AF41046B-6BAB-4C7B-8BC2-9069BD1290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7230" y="2831078"/>
            <a:ext cx="4265251" cy="2305679"/>
          </a:xfrm>
          <a:prstGeom prst="rect">
            <a:avLst/>
          </a:prstGeom>
          <a:ln>
            <a:solidFill>
              <a:schemeClr val="bg2">
                <a:lumMod val="50000"/>
              </a:schemeClr>
            </a:solidFill>
          </a:ln>
        </p:spPr>
      </p:pic>
      <p:pic>
        <p:nvPicPr>
          <p:cNvPr id="11" name="Picture 10">
            <a:extLst>
              <a:ext uri="{FF2B5EF4-FFF2-40B4-BE49-F238E27FC236}">
                <a16:creationId xmlns:a16="http://schemas.microsoft.com/office/drawing/2014/main" id="{086629D6-A291-42E6-A966-C40543FC65B3}"/>
              </a:ext>
            </a:extLst>
          </p:cNvPr>
          <p:cNvPicPr>
            <a:picLocks noChangeAspect="1"/>
          </p:cNvPicPr>
          <p:nvPr/>
        </p:nvPicPr>
        <p:blipFill rotWithShape="1">
          <a:blip r:embed="rId4"/>
          <a:srcRect r="32564" b="12770"/>
          <a:stretch/>
        </p:blipFill>
        <p:spPr>
          <a:xfrm>
            <a:off x="5293845" y="1494684"/>
            <a:ext cx="6080345" cy="1381571"/>
          </a:xfrm>
          <a:prstGeom prst="rect">
            <a:avLst/>
          </a:prstGeom>
          <a:ln>
            <a:solidFill>
              <a:schemeClr val="bg2">
                <a:lumMod val="50000"/>
              </a:schemeClr>
            </a:solidFill>
          </a:ln>
        </p:spPr>
      </p:pic>
      <p:sp>
        <p:nvSpPr>
          <p:cNvPr id="13" name="Rectangle 12">
            <a:extLst>
              <a:ext uri="{FF2B5EF4-FFF2-40B4-BE49-F238E27FC236}">
                <a16:creationId xmlns:a16="http://schemas.microsoft.com/office/drawing/2014/main" id="{720F92A5-81DD-4483-AE5D-1534F9BC8F99}"/>
              </a:ext>
            </a:extLst>
          </p:cNvPr>
          <p:cNvSpPr/>
          <p:nvPr/>
        </p:nvSpPr>
        <p:spPr bwMode="auto">
          <a:xfrm>
            <a:off x="2060507" y="3806828"/>
            <a:ext cx="688325" cy="13399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3639D3DC-B81E-4E0D-864A-06F3F281F142}"/>
              </a:ext>
            </a:extLst>
          </p:cNvPr>
          <p:cNvCxnSpPr>
            <a:cxnSpLocks/>
            <a:stCxn id="13" idx="3"/>
            <a:endCxn id="11" idx="1"/>
          </p:cNvCxnSpPr>
          <p:nvPr/>
        </p:nvCxnSpPr>
        <p:spPr>
          <a:xfrm flipV="1">
            <a:off x="2748833" y="2185470"/>
            <a:ext cx="2545012" cy="1688356"/>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5" name="Rectangle 14">
            <a:extLst>
              <a:ext uri="{FF2B5EF4-FFF2-40B4-BE49-F238E27FC236}">
                <a16:creationId xmlns:a16="http://schemas.microsoft.com/office/drawing/2014/main" id="{F1E10494-75F1-4A4B-88B8-0A8D281E5939}"/>
              </a:ext>
            </a:extLst>
          </p:cNvPr>
          <p:cNvSpPr/>
          <p:nvPr/>
        </p:nvSpPr>
        <p:spPr bwMode="auto">
          <a:xfrm>
            <a:off x="2060507" y="3940822"/>
            <a:ext cx="688325" cy="13399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F852352B-DD8B-426F-B925-2DCAC2813649}"/>
              </a:ext>
            </a:extLst>
          </p:cNvPr>
          <p:cNvCxnSpPr>
            <a:cxnSpLocks/>
            <a:stCxn id="15" idx="3"/>
            <a:endCxn id="12" idx="1"/>
          </p:cNvCxnSpPr>
          <p:nvPr/>
        </p:nvCxnSpPr>
        <p:spPr>
          <a:xfrm>
            <a:off x="2748833" y="4007819"/>
            <a:ext cx="2545012" cy="1055874"/>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pic>
        <p:nvPicPr>
          <p:cNvPr id="25" name="Picture 24">
            <a:extLst>
              <a:ext uri="{FF2B5EF4-FFF2-40B4-BE49-F238E27FC236}">
                <a16:creationId xmlns:a16="http://schemas.microsoft.com/office/drawing/2014/main" id="{83C171E8-7115-4CC9-877A-1530A76AFCBE}"/>
              </a:ext>
            </a:extLst>
          </p:cNvPr>
          <p:cNvPicPr>
            <a:picLocks noChangeAspect="1"/>
          </p:cNvPicPr>
          <p:nvPr/>
        </p:nvPicPr>
        <p:blipFill>
          <a:blip r:embed="rId5"/>
          <a:stretch>
            <a:fillRect/>
          </a:stretch>
        </p:blipFill>
        <p:spPr>
          <a:xfrm>
            <a:off x="6533797" y="2876254"/>
            <a:ext cx="5657339" cy="1358778"/>
          </a:xfrm>
          <a:prstGeom prst="rect">
            <a:avLst/>
          </a:prstGeom>
          <a:ln>
            <a:solidFill>
              <a:schemeClr val="bg2">
                <a:lumMod val="50000"/>
              </a:schemeClr>
            </a:solidFill>
          </a:ln>
        </p:spPr>
      </p:pic>
      <p:pic>
        <p:nvPicPr>
          <p:cNvPr id="12" name="Picture 11">
            <a:extLst>
              <a:ext uri="{FF2B5EF4-FFF2-40B4-BE49-F238E27FC236}">
                <a16:creationId xmlns:a16="http://schemas.microsoft.com/office/drawing/2014/main" id="{BAEAB1DC-3DA4-4C43-9A45-E56ECA59D7C1}"/>
              </a:ext>
            </a:extLst>
          </p:cNvPr>
          <p:cNvPicPr>
            <a:picLocks noChangeAspect="1"/>
          </p:cNvPicPr>
          <p:nvPr/>
        </p:nvPicPr>
        <p:blipFill rotWithShape="1">
          <a:blip r:embed="rId6"/>
          <a:srcRect r="32564" b="16144"/>
          <a:stretch/>
        </p:blipFill>
        <p:spPr>
          <a:xfrm>
            <a:off x="5293845" y="4399624"/>
            <a:ext cx="6080345" cy="1328137"/>
          </a:xfrm>
          <a:prstGeom prst="rect">
            <a:avLst/>
          </a:prstGeom>
          <a:ln>
            <a:solidFill>
              <a:schemeClr val="bg2">
                <a:lumMod val="50000"/>
              </a:schemeClr>
            </a:solidFill>
          </a:ln>
        </p:spPr>
      </p:pic>
      <p:pic>
        <p:nvPicPr>
          <p:cNvPr id="32" name="Picture 31">
            <a:extLst>
              <a:ext uri="{FF2B5EF4-FFF2-40B4-BE49-F238E27FC236}">
                <a16:creationId xmlns:a16="http://schemas.microsoft.com/office/drawing/2014/main" id="{1F26C2DD-B0D2-4F22-9833-0421FCD5DEA2}"/>
              </a:ext>
            </a:extLst>
          </p:cNvPr>
          <p:cNvPicPr>
            <a:picLocks noChangeAspect="1"/>
          </p:cNvPicPr>
          <p:nvPr/>
        </p:nvPicPr>
        <p:blipFill>
          <a:blip r:embed="rId7"/>
          <a:stretch>
            <a:fillRect/>
          </a:stretch>
        </p:blipFill>
        <p:spPr>
          <a:xfrm>
            <a:off x="6238956" y="5635838"/>
            <a:ext cx="5952178" cy="1211412"/>
          </a:xfrm>
          <a:prstGeom prst="rect">
            <a:avLst/>
          </a:prstGeom>
          <a:ln>
            <a:solidFill>
              <a:schemeClr val="bg2">
                <a:lumMod val="50000"/>
              </a:schemeClr>
            </a:solidFill>
          </a:ln>
        </p:spPr>
      </p:pic>
    </p:spTree>
    <p:extLst>
      <p:ext uri="{BB962C8B-B14F-4D97-AF65-F5344CB8AC3E}">
        <p14:creationId xmlns:p14="http://schemas.microsoft.com/office/powerpoint/2010/main" val="90116528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Applying transformations</a:t>
            </a:r>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1</a:t>
            </a:r>
            <a:r>
              <a:rPr lang="en-US" sz="2353" b="1"/>
              <a:t>  Orchestration</a:t>
            </a:r>
          </a:p>
          <a:p>
            <a:pPr marL="281677" lvl="1" indent="0">
              <a:buNone/>
            </a:pPr>
            <a:r>
              <a:rPr lang="en-US" sz="1961">
                <a:solidFill>
                  <a:schemeClr val="tx1"/>
                </a:solidFill>
              </a:rPr>
              <a:t>Synapse pipelines</a:t>
            </a:r>
          </a:p>
          <a:p>
            <a:pPr marL="0" indent="0">
              <a:buNone/>
            </a:pPr>
            <a:endParaRPr lang="en-US" sz="2353"/>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5" y="3284791"/>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2</a:t>
            </a:r>
            <a:r>
              <a:rPr lang="en-US" sz="2353" b="1"/>
              <a:t>  Ingest files to tables</a:t>
            </a:r>
          </a:p>
          <a:p>
            <a:pPr marL="281677" lvl="1" indent="0">
              <a:buNone/>
            </a:pPr>
            <a:r>
              <a:rPr lang="en-US" sz="1961">
                <a:solidFill>
                  <a:schemeClr val="tx1"/>
                </a:solidFill>
              </a:rPr>
              <a:t>Copy versus CTAS</a:t>
            </a:r>
          </a:p>
          <a:p>
            <a:pPr marL="0" indent="0">
              <a:buNone/>
            </a:pPr>
            <a:endParaRPr lang="en-US" sz="2353"/>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903449"/>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3</a:t>
            </a:r>
            <a:r>
              <a:rPr lang="en-US" sz="2353" b="1"/>
              <a:t>  Best practices</a:t>
            </a:r>
          </a:p>
          <a:p>
            <a:pPr marL="281677" lvl="1" indent="0">
              <a:buNone/>
            </a:pPr>
            <a:r>
              <a:rPr lang="en-US" sz="1961">
                <a:solidFill>
                  <a:schemeClr val="tx1"/>
                </a:solidFill>
              </a:rPr>
              <a:t>Various ingest and storage best practices</a:t>
            </a:r>
          </a:p>
          <a:p>
            <a:pPr marL="0" indent="0">
              <a:buNone/>
            </a:pPr>
            <a:endParaRPr lang="en-US" sz="2353"/>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11510259" cy="757914"/>
          </a:xfrm>
        </p:spPr>
        <p:txBody>
          <a:bodyPr/>
          <a:lstStyle/>
          <a:p>
            <a:r>
              <a:rPr lang="en-US" dirty="0"/>
              <a:t>Code based transformations </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09435"/>
            <a:ext cx="5423651" cy="465555"/>
          </a:xfrm>
        </p:spPr>
        <p:txBody>
          <a:bodyPr/>
          <a:lstStyle/>
          <a:p>
            <a:r>
              <a:rPr lang="en-US" sz="1765" dirty="0"/>
              <a:t>Familiar gesture to generate T-SQL scripts from SQL metadata objects such as tables.</a:t>
            </a:r>
            <a:endParaRPr lang="en-US" sz="1176" dirty="0">
              <a:solidFill>
                <a:schemeClr val="tx1"/>
              </a:solidFill>
            </a:endParaRPr>
          </a:p>
        </p:txBody>
      </p:sp>
      <p:pic>
        <p:nvPicPr>
          <p:cNvPr id="13" name="Picture 12">
            <a:extLst>
              <a:ext uri="{FF2B5EF4-FFF2-40B4-BE49-F238E27FC236}">
                <a16:creationId xmlns:a16="http://schemas.microsoft.com/office/drawing/2014/main" id="{B392549E-9BE0-4E14-B755-0508806E3D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7230" y="1862774"/>
            <a:ext cx="4984569" cy="3420237"/>
          </a:xfrm>
          <a:prstGeom prst="rect">
            <a:avLst/>
          </a:prstGeom>
          <a:ln>
            <a:solidFill>
              <a:schemeClr val="bg2">
                <a:lumMod val="50000"/>
              </a:schemeClr>
            </a:solidFill>
          </a:ln>
        </p:spPr>
      </p:pic>
      <p:sp>
        <p:nvSpPr>
          <p:cNvPr id="14" name="Text Placeholder 3">
            <a:extLst>
              <a:ext uri="{FF2B5EF4-FFF2-40B4-BE49-F238E27FC236}">
                <a16:creationId xmlns:a16="http://schemas.microsoft.com/office/drawing/2014/main" id="{C719461B-9A55-471C-8C15-EAA715830E1E}"/>
              </a:ext>
            </a:extLst>
          </p:cNvPr>
          <p:cNvSpPr txBox="1">
            <a:spLocks/>
          </p:cNvSpPr>
          <p:nvPr/>
        </p:nvSpPr>
        <p:spPr>
          <a:xfrm>
            <a:off x="6095999" y="956308"/>
            <a:ext cx="5840688" cy="465555"/>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spcAft>
                <a:spcPts val="600"/>
              </a:spcAft>
            </a:pPr>
            <a:r>
              <a:rPr lang="en-US" sz="1765" dirty="0">
                <a:solidFill>
                  <a:schemeClr val="tx1"/>
                </a:solidFill>
              </a:rPr>
              <a:t>Starting from a table, auto-generate a single line of </a:t>
            </a:r>
            <a:r>
              <a:rPr lang="en-US" sz="1765" dirty="0" err="1">
                <a:solidFill>
                  <a:schemeClr val="tx1"/>
                </a:solidFill>
              </a:rPr>
              <a:t>PySpark</a:t>
            </a:r>
            <a:r>
              <a:rPr lang="en-US" sz="1765" dirty="0">
                <a:solidFill>
                  <a:schemeClr val="tx1"/>
                </a:solidFill>
              </a:rPr>
              <a:t> code that makes it easy to load a SQL table into a Spark </a:t>
            </a:r>
            <a:r>
              <a:rPr lang="en-US" sz="1765" dirty="0" err="1">
                <a:solidFill>
                  <a:schemeClr val="tx1"/>
                </a:solidFill>
              </a:rPr>
              <a:t>dataframe</a:t>
            </a:r>
            <a:r>
              <a:rPr lang="en-US" sz="1765" dirty="0">
                <a:solidFill>
                  <a:schemeClr val="tx1"/>
                </a:solidFill>
              </a:rPr>
              <a:t>​ and author transforms in a notebook.</a:t>
            </a:r>
          </a:p>
        </p:txBody>
      </p:sp>
      <p:pic>
        <p:nvPicPr>
          <p:cNvPr id="15" name="Picture 14">
            <a:extLst>
              <a:ext uri="{FF2B5EF4-FFF2-40B4-BE49-F238E27FC236}">
                <a16:creationId xmlns:a16="http://schemas.microsoft.com/office/drawing/2014/main" id="{1FFA6949-FA72-45F0-8F23-7396165B2F09}"/>
              </a:ext>
            </a:extLst>
          </p:cNvPr>
          <p:cNvPicPr>
            <a:picLocks noChangeAspect="1"/>
          </p:cNvPicPr>
          <p:nvPr/>
        </p:nvPicPr>
        <p:blipFill>
          <a:blip r:embed="rId3"/>
          <a:stretch>
            <a:fillRect/>
          </a:stretch>
        </p:blipFill>
        <p:spPr>
          <a:xfrm>
            <a:off x="6179961" y="1822267"/>
            <a:ext cx="4660479" cy="3098519"/>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7648C4F7-85CF-459F-BDF9-24FE302F3CC7}"/>
              </a:ext>
            </a:extLst>
          </p:cNvPr>
          <p:cNvPicPr>
            <a:picLocks noChangeAspect="1"/>
          </p:cNvPicPr>
          <p:nvPr/>
        </p:nvPicPr>
        <p:blipFill rotWithShape="1">
          <a:blip r:embed="rId4"/>
          <a:srcRect r="32574"/>
          <a:stretch/>
        </p:blipFill>
        <p:spPr>
          <a:xfrm>
            <a:off x="5963412" y="5283011"/>
            <a:ext cx="5973274" cy="1432739"/>
          </a:xfrm>
          <a:prstGeom prst="rect">
            <a:avLst/>
          </a:prstGeom>
          <a:ln>
            <a:solidFill>
              <a:schemeClr val="bg2">
                <a:lumMod val="50000"/>
              </a:schemeClr>
            </a:solidFill>
          </a:ln>
        </p:spPr>
      </p:pic>
      <p:sp>
        <p:nvSpPr>
          <p:cNvPr id="25" name="Rectangle 24">
            <a:extLst>
              <a:ext uri="{FF2B5EF4-FFF2-40B4-BE49-F238E27FC236}">
                <a16:creationId xmlns:a16="http://schemas.microsoft.com/office/drawing/2014/main" id="{0ACC5BDD-3C87-4434-B51A-DAD3696EF820}"/>
              </a:ext>
            </a:extLst>
          </p:cNvPr>
          <p:cNvSpPr/>
          <p:nvPr/>
        </p:nvSpPr>
        <p:spPr bwMode="auto">
          <a:xfrm>
            <a:off x="9147942" y="3371525"/>
            <a:ext cx="1595872" cy="36644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B39AB6B5-25F4-490E-BF01-0C69F8F0828C}"/>
              </a:ext>
            </a:extLst>
          </p:cNvPr>
          <p:cNvCxnSpPr>
            <a:cxnSpLocks/>
            <a:stCxn id="25" idx="2"/>
          </p:cNvCxnSpPr>
          <p:nvPr/>
        </p:nvCxnSpPr>
        <p:spPr>
          <a:xfrm flipH="1">
            <a:off x="9945877" y="3737972"/>
            <a:ext cx="1" cy="154504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186504427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a:t>Transform with 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203504"/>
            <a:ext cx="11462562" cy="877415"/>
          </a:xfrm>
        </p:spPr>
        <p:txBody>
          <a:bodyPr/>
          <a:lstStyle/>
          <a:p>
            <a:pPr>
              <a:lnSpc>
                <a:spcPct val="150000"/>
              </a:lnSpc>
              <a:spcAft>
                <a:spcPts val="600"/>
              </a:spcAft>
            </a:pPr>
            <a:r>
              <a:rPr lang="en-US" sz="1961" dirty="0"/>
              <a:t>Orchestrate transformations with Synapse Pipelines.</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2">
            <a:extLst>
              <a:ext uri="{28A0092B-C50C-407E-A947-70E740481C1C}">
                <a14:useLocalDpi xmlns:a14="http://schemas.microsoft.com/office/drawing/2010/main" val="0"/>
              </a:ext>
            </a:extLst>
          </a:blip>
          <a:srcRect t="8950" b="2739"/>
          <a:stretch/>
        </p:blipFill>
        <p:spPr>
          <a:xfrm>
            <a:off x="4115082" y="2276422"/>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472748"/>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698489" y="2891907"/>
            <a:ext cx="3067878" cy="26116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2692640" y="4570061"/>
            <a:ext cx="3073726" cy="13541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3"/>
          <a:stretch>
            <a:fillRect/>
          </a:stretch>
        </p:blipFill>
        <p:spPr>
          <a:xfrm>
            <a:off x="1121959" y="2708082"/>
            <a:ext cx="1576529" cy="889976"/>
          </a:xfrm>
          <a:prstGeom prst="rect">
            <a:avLst/>
          </a:prstGeom>
          <a:ln w="19050">
            <a:solidFill>
              <a:srgbClr val="FF0000"/>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4"/>
          <a:stretch>
            <a:fillRect/>
          </a:stretch>
        </p:blipFill>
        <p:spPr>
          <a:xfrm>
            <a:off x="1127806" y="5292700"/>
            <a:ext cx="1564834" cy="1263118"/>
          </a:xfrm>
          <a:prstGeom prst="rect">
            <a:avLst/>
          </a:prstGeom>
          <a:ln w="28575">
            <a:solidFill>
              <a:srgbClr val="FF0000"/>
            </a:solidFill>
          </a:ln>
        </p:spPr>
      </p:pic>
    </p:spTree>
    <p:extLst>
      <p:ext uri="{BB962C8B-B14F-4D97-AF65-F5344CB8AC3E}">
        <p14:creationId xmlns:p14="http://schemas.microsoft.com/office/powerpoint/2010/main" val="291643823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5948A4-B1CE-4771-A72A-1FDFD5B42CF3}"/>
              </a:ext>
            </a:extLst>
          </p:cNvPr>
          <p:cNvSpPr>
            <a:spLocks noGrp="1"/>
          </p:cNvSpPr>
          <p:nvPr>
            <p:ph type="title"/>
          </p:nvPr>
        </p:nvSpPr>
        <p:spPr>
          <a:xfrm>
            <a:off x="426427" y="223038"/>
            <a:ext cx="7909620" cy="757914"/>
          </a:xfrm>
        </p:spPr>
        <p:txBody>
          <a:bodyPr/>
          <a:lstStyle/>
          <a:p>
            <a:r>
              <a:rPr lang="en-US" dirty="0"/>
              <a:t>No Code Transform with Data Flows</a:t>
            </a:r>
          </a:p>
        </p:txBody>
      </p:sp>
      <p:sp>
        <p:nvSpPr>
          <p:cNvPr id="4" name="Text Placeholder 3">
            <a:extLst>
              <a:ext uri="{FF2B5EF4-FFF2-40B4-BE49-F238E27FC236}">
                <a16:creationId xmlns:a16="http://schemas.microsoft.com/office/drawing/2014/main" id="{4D0C7A08-232E-446A-BFA2-06C37DB1ACAF}"/>
              </a:ext>
            </a:extLst>
          </p:cNvPr>
          <p:cNvSpPr>
            <a:spLocks noGrp="1"/>
          </p:cNvSpPr>
          <p:nvPr>
            <p:ph type="body" sz="quarter" idx="11"/>
          </p:nvPr>
        </p:nvSpPr>
        <p:spPr>
          <a:xfrm>
            <a:off x="427229" y="1130241"/>
            <a:ext cx="2817969" cy="5504722"/>
          </a:xfrm>
        </p:spPr>
        <p:txBody>
          <a:bodyPr/>
          <a:lstStyle/>
          <a:p>
            <a:pPr>
              <a:lnSpc>
                <a:spcPct val="150000"/>
              </a:lnSpc>
              <a:spcAft>
                <a:spcPts val="600"/>
              </a:spcAft>
            </a:pPr>
            <a:r>
              <a:rPr lang="en-US" sz="1961" b="1" dirty="0">
                <a:solidFill>
                  <a:schemeClr val="tx2"/>
                </a:solidFill>
                <a:latin typeface="+mj-lt"/>
              </a:rPr>
              <a:t>Overview</a:t>
            </a:r>
          </a:p>
          <a:p>
            <a:r>
              <a:rPr lang="en-US" sz="1765" dirty="0">
                <a:solidFill>
                  <a:schemeClr val="tx1"/>
                </a:solidFill>
                <a:cs typeface="Segoe UI" panose="020B0502040204020203" pitchFamily="34" charset="0"/>
              </a:rPr>
              <a:t>It offers data cleansing, transformation, aggregation, conversion, </a:t>
            </a:r>
            <a:r>
              <a:rPr lang="en-US" sz="1765" dirty="0" err="1">
                <a:solidFill>
                  <a:schemeClr val="tx1"/>
                </a:solidFill>
                <a:cs typeface="Segoe UI" panose="020B0502040204020203" pitchFamily="34" charset="0"/>
              </a:rPr>
              <a:t>etc</a:t>
            </a:r>
            <a:endParaRPr lang="en-US" sz="1765" dirty="0">
              <a:solidFill>
                <a:schemeClr val="tx1"/>
              </a:solidFill>
              <a:cs typeface="Segoe UI" panose="020B0502040204020203" pitchFamily="34" charset="0"/>
            </a:endParaRPr>
          </a:p>
          <a:p>
            <a:pPr>
              <a:lnSpc>
                <a:spcPct val="150000"/>
              </a:lnSpc>
              <a:spcAft>
                <a:spcPts val="600"/>
              </a:spcAft>
            </a:pPr>
            <a:r>
              <a:rPr lang="en-US" sz="1961" b="1" dirty="0">
                <a:solidFill>
                  <a:schemeClr val="tx2"/>
                </a:solidFill>
                <a:latin typeface="+mj-lt"/>
              </a:rPr>
              <a:t>Benefits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Cloud scale via Spark execution</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Guided experience to easily build resilient data flows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Flexibility to transform data per user’s comfort</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Monitor and manage dataflows from a single pane of glass</a:t>
            </a:r>
          </a:p>
          <a:p>
            <a:endParaRPr lang="en-US" sz="1800" b="1" dirty="0">
              <a:solidFill>
                <a:schemeClr val="tx1"/>
              </a:solidFill>
              <a:latin typeface="+mj-lt"/>
              <a:cs typeface="Segoe UI" panose="020B0502040204020203" pitchFamily="34" charset="0"/>
            </a:endParaRPr>
          </a:p>
          <a:p>
            <a:endParaRPr lang="en-US" dirty="0">
              <a:solidFill>
                <a:schemeClr val="tx1"/>
              </a:solidFill>
            </a:endParaRPr>
          </a:p>
        </p:txBody>
      </p:sp>
      <p:sp>
        <p:nvSpPr>
          <p:cNvPr id="14" name="TextBox 13">
            <a:extLst>
              <a:ext uri="{FF2B5EF4-FFF2-40B4-BE49-F238E27FC236}">
                <a16:creationId xmlns:a16="http://schemas.microsoft.com/office/drawing/2014/main" id="{7C3392AC-B7AF-4D5C-85E9-40DDD6BE6440}"/>
              </a:ext>
            </a:extLst>
          </p:cNvPr>
          <p:cNvSpPr txBox="1"/>
          <p:nvPr/>
        </p:nvSpPr>
        <p:spPr>
          <a:xfrm>
            <a:off x="5117792" y="5246657"/>
            <a:ext cx="1129386" cy="561128"/>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This…</a:t>
            </a:r>
          </a:p>
        </p:txBody>
      </p:sp>
      <p:pic>
        <p:nvPicPr>
          <p:cNvPr id="15" name="Picture 14">
            <a:extLst>
              <a:ext uri="{FF2B5EF4-FFF2-40B4-BE49-F238E27FC236}">
                <a16:creationId xmlns:a16="http://schemas.microsoft.com/office/drawing/2014/main" id="{0A6E6B64-8084-498A-8DED-EAD1AB4EA8D6}"/>
              </a:ext>
            </a:extLst>
          </p:cNvPr>
          <p:cNvPicPr>
            <a:picLocks noChangeAspect="1"/>
          </p:cNvPicPr>
          <p:nvPr/>
        </p:nvPicPr>
        <p:blipFill>
          <a:blip r:embed="rId3"/>
          <a:stretch>
            <a:fillRect/>
          </a:stretch>
        </p:blipFill>
        <p:spPr>
          <a:xfrm>
            <a:off x="3591000" y="990985"/>
            <a:ext cx="6776953" cy="3865970"/>
          </a:xfrm>
          <a:prstGeom prst="rect">
            <a:avLst/>
          </a:prstGeom>
          <a:ln>
            <a:solidFill>
              <a:schemeClr val="bg2">
                <a:lumMod val="50000"/>
              </a:schemeClr>
            </a:solidFill>
          </a:ln>
          <a:effectLst/>
        </p:spPr>
      </p:pic>
      <p:pic>
        <p:nvPicPr>
          <p:cNvPr id="16" name="Picture 15">
            <a:extLst>
              <a:ext uri="{FF2B5EF4-FFF2-40B4-BE49-F238E27FC236}">
                <a16:creationId xmlns:a16="http://schemas.microsoft.com/office/drawing/2014/main" id="{20992459-D95F-4DE6-9573-000159019BF5}"/>
              </a:ext>
            </a:extLst>
          </p:cNvPr>
          <p:cNvPicPr>
            <a:picLocks noChangeAspect="1"/>
          </p:cNvPicPr>
          <p:nvPr/>
        </p:nvPicPr>
        <p:blipFill>
          <a:blip r:embed="rId4"/>
          <a:stretch>
            <a:fillRect/>
          </a:stretch>
        </p:blipFill>
        <p:spPr>
          <a:xfrm>
            <a:off x="8336047" y="3726954"/>
            <a:ext cx="3724477" cy="3039409"/>
          </a:xfrm>
          <a:prstGeom prst="rect">
            <a:avLst/>
          </a:prstGeom>
          <a:ln>
            <a:solidFill>
              <a:schemeClr val="bg2">
                <a:lumMod val="50000"/>
              </a:schemeClr>
            </a:solidFill>
          </a:ln>
          <a:effectLst/>
        </p:spPr>
      </p:pic>
      <p:sp>
        <p:nvSpPr>
          <p:cNvPr id="5" name="TextBox 4">
            <a:extLst>
              <a:ext uri="{FF2B5EF4-FFF2-40B4-BE49-F238E27FC236}">
                <a16:creationId xmlns:a16="http://schemas.microsoft.com/office/drawing/2014/main" id="{C4169320-2C9E-40DD-B8EF-BF5D714B112E}"/>
              </a:ext>
            </a:extLst>
          </p:cNvPr>
          <p:cNvSpPr txBox="1"/>
          <p:nvPr/>
        </p:nvSpPr>
        <p:spPr>
          <a:xfrm>
            <a:off x="6836537" y="5539372"/>
            <a:ext cx="1129386" cy="832681"/>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NOT this…</a:t>
            </a:r>
          </a:p>
        </p:txBody>
      </p:sp>
      <p:sp>
        <p:nvSpPr>
          <p:cNvPr id="6" name="Arrow: Right 5">
            <a:extLst>
              <a:ext uri="{FF2B5EF4-FFF2-40B4-BE49-F238E27FC236}">
                <a16:creationId xmlns:a16="http://schemas.microsoft.com/office/drawing/2014/main" id="{E0BD94A2-B2AD-4699-9C46-0CA5CF2A6E6E}"/>
              </a:ext>
            </a:extLst>
          </p:cNvPr>
          <p:cNvSpPr/>
          <p:nvPr/>
        </p:nvSpPr>
        <p:spPr bwMode="auto">
          <a:xfrm rot="16200000">
            <a:off x="4707489" y="5086313"/>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Arrow: Right 6">
            <a:extLst>
              <a:ext uri="{FF2B5EF4-FFF2-40B4-BE49-F238E27FC236}">
                <a16:creationId xmlns:a16="http://schemas.microsoft.com/office/drawing/2014/main" id="{5663F1DE-ECA3-4F36-95E9-9F898E2D2A7C}"/>
              </a:ext>
            </a:extLst>
          </p:cNvPr>
          <p:cNvSpPr/>
          <p:nvPr/>
        </p:nvSpPr>
        <p:spPr bwMode="auto">
          <a:xfrm>
            <a:off x="7401229" y="6108098"/>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9837799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dirty="0"/>
              <a:t>Transform with Serverless</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615553"/>
          </a:xfrm>
        </p:spPr>
        <p:txBody>
          <a:bodyPr/>
          <a:lstStyle/>
          <a:p>
            <a:r>
              <a:rPr lang="en-US" dirty="0"/>
              <a:t>What’s the largest scale TPC-H workload SQL Serverless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1506345560"/>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615553"/>
          </a:xfrm>
        </p:spPr>
        <p:txBody>
          <a:bodyPr/>
          <a:lstStyle/>
          <a:p>
            <a:r>
              <a:rPr lang="en-US" dirty="0"/>
              <a:t>What’s the largest scale TPC-H workload SQL Serverless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99061280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7" y="223038"/>
            <a:ext cx="9105868" cy="757914"/>
          </a:xfrm>
        </p:spPr>
        <p:txBody>
          <a:bodyPr/>
          <a:lstStyle/>
          <a:p>
            <a:r>
              <a:rPr lang="en-US"/>
              <a:t>Transform with Synapse SQL Serverless</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27231" y="1050535"/>
            <a:ext cx="3604739" cy="5504722"/>
          </a:xfrm>
        </p:spPr>
        <p:txBody>
          <a:bodyPr/>
          <a:lstStyle/>
          <a:p>
            <a:pPr>
              <a:lnSpc>
                <a:spcPct val="110000"/>
              </a:lnSpc>
              <a:spcAft>
                <a:spcPts val="600"/>
              </a:spcAft>
            </a:pPr>
            <a:r>
              <a:rPr lang="en-US" sz="1961" dirty="0">
                <a:solidFill>
                  <a:schemeClr val="tx2"/>
                </a:solidFill>
                <a:latin typeface="+mj-lt"/>
              </a:rPr>
              <a:t>Overview</a:t>
            </a:r>
            <a:endParaRPr lang="en-US" sz="1800" dirty="0">
              <a:solidFill>
                <a:schemeClr val="tx2"/>
              </a:solidFill>
              <a:latin typeface="+mj-lt"/>
            </a:endParaRPr>
          </a:p>
          <a:p>
            <a:pPr marL="0" lvl="1">
              <a:lnSpc>
                <a:spcPct val="110000"/>
              </a:lnSpc>
              <a:spcBef>
                <a:spcPts val="0"/>
              </a:spcBef>
              <a:spcAft>
                <a:spcPts val="600"/>
              </a:spcAft>
            </a:pPr>
            <a:r>
              <a:rPr lang="en-US" sz="1765" dirty="0"/>
              <a:t>An interactive query service that provides T-SQL queries over high scale data in Azure Storage.</a:t>
            </a:r>
          </a:p>
          <a:p>
            <a:pPr>
              <a:lnSpc>
                <a:spcPct val="110000"/>
              </a:lnSpc>
              <a:spcAft>
                <a:spcPts val="600"/>
              </a:spcAft>
            </a:pPr>
            <a:endParaRPr lang="en-US" sz="1961" dirty="0">
              <a:solidFill>
                <a:schemeClr val="tx2"/>
              </a:solidFill>
              <a:latin typeface="+mj-lt"/>
            </a:endParaRPr>
          </a:p>
          <a:p>
            <a:pPr>
              <a:lnSpc>
                <a:spcPct val="110000"/>
              </a:lnSpc>
              <a:spcAft>
                <a:spcPts val="600"/>
              </a:spcAft>
            </a:pPr>
            <a:r>
              <a:rPr lang="en-US" sz="1961" dirty="0">
                <a:solidFill>
                  <a:schemeClr val="tx2"/>
                </a:solidFill>
                <a:latin typeface="+mj-lt"/>
              </a:rPr>
              <a:t>Benefits</a:t>
            </a:r>
            <a:endParaRPr lang="en-US" sz="1800" dirty="0">
              <a:solidFill>
                <a:schemeClr val="tx2"/>
              </a:solidFill>
              <a:latin typeface="+mj-lt"/>
            </a:endParaRPr>
          </a:p>
          <a:p>
            <a:pPr marL="280121" lvl="1" indent="-280121">
              <a:lnSpc>
                <a:spcPct val="110000"/>
              </a:lnSpc>
              <a:spcBef>
                <a:spcPts val="0"/>
              </a:spcBef>
              <a:spcAft>
                <a:spcPts val="600"/>
              </a:spcAft>
              <a:buFont typeface="Arial" panose="020B0604020202020204" pitchFamily="34" charset="0"/>
              <a:buChar char="•"/>
            </a:pPr>
            <a:r>
              <a:rPr lang="en-US" sz="1600" dirty="0"/>
              <a:t>Pay-per-query with serverless model</a:t>
            </a:r>
          </a:p>
          <a:p>
            <a:pPr marL="280121" lvl="1" indent="-280121">
              <a:lnSpc>
                <a:spcPct val="110000"/>
              </a:lnSpc>
              <a:spcBef>
                <a:spcPts val="0"/>
              </a:spcBef>
              <a:spcAft>
                <a:spcPts val="600"/>
              </a:spcAft>
              <a:buFont typeface="Arial" panose="020B0604020202020204" pitchFamily="34" charset="0"/>
              <a:buChar char="•"/>
            </a:pPr>
            <a:r>
              <a:rPr lang="en-US" sz="1600" dirty="0"/>
              <a:t>Query data in-place on the data lake with T-SQL (no ETL)</a:t>
            </a:r>
          </a:p>
          <a:p>
            <a:pPr marL="280121" lvl="1" indent="-280121">
              <a:lnSpc>
                <a:spcPct val="110000"/>
              </a:lnSpc>
              <a:spcBef>
                <a:spcPts val="0"/>
              </a:spcBef>
              <a:spcAft>
                <a:spcPts val="600"/>
              </a:spcAft>
              <a:buFont typeface="Arial" panose="020B0604020202020204" pitchFamily="34" charset="0"/>
              <a:buChar char="•"/>
            </a:pPr>
            <a:r>
              <a:rPr lang="en-US" sz="1600" dirty="0"/>
              <a:t>Supports various file formats (Parquet, CSV, JSON)</a:t>
            </a:r>
          </a:p>
          <a:p>
            <a:pPr marL="280121" lvl="1" indent="-280121">
              <a:lnSpc>
                <a:spcPct val="110000"/>
              </a:lnSpc>
              <a:spcBef>
                <a:spcPts val="0"/>
              </a:spcBef>
              <a:spcAft>
                <a:spcPts val="600"/>
              </a:spcAft>
              <a:buFont typeface="Arial" panose="020B0604020202020204" pitchFamily="34" charset="0"/>
              <a:buChar char="•"/>
            </a:pPr>
            <a:r>
              <a:rPr lang="en-US" sz="1600" dirty="0"/>
              <a:t>Integrates with Databricks, HDInsight, </a:t>
            </a:r>
            <a:r>
              <a:rPr lang="en-US" sz="1600" dirty="0" err="1"/>
              <a:t>PowerBI</a:t>
            </a:r>
            <a:r>
              <a:rPr lang="en-US" sz="1600" dirty="0"/>
              <a:t>, and the shared Synapse </a:t>
            </a:r>
            <a:r>
              <a:rPr lang="en-US" sz="1600" dirty="0" err="1"/>
              <a:t>metastore</a:t>
            </a:r>
            <a:endParaRPr lang="en-US" sz="1600" dirty="0"/>
          </a:p>
          <a:p>
            <a:endParaRPr lang="en-US" dirty="0"/>
          </a:p>
        </p:txBody>
      </p:sp>
      <p:grpSp>
        <p:nvGrpSpPr>
          <p:cNvPr id="40" name="Group 39">
            <a:extLst>
              <a:ext uri="{FF2B5EF4-FFF2-40B4-BE49-F238E27FC236}">
                <a16:creationId xmlns:a16="http://schemas.microsoft.com/office/drawing/2014/main" id="{717D6EDA-7FA1-4802-B0BE-E06D5AEEA12C}"/>
              </a:ext>
            </a:extLst>
          </p:cNvPr>
          <p:cNvGrpSpPr/>
          <p:nvPr/>
        </p:nvGrpSpPr>
        <p:grpSpPr>
          <a:xfrm>
            <a:off x="3850125" y="1982840"/>
            <a:ext cx="8220627" cy="3288877"/>
            <a:chOff x="5665509" y="2106139"/>
            <a:chExt cx="6170620" cy="2468718"/>
          </a:xfrm>
        </p:grpSpPr>
        <p:sp>
          <p:nvSpPr>
            <p:cNvPr id="7" name="Rectangle 6">
              <a:extLst>
                <a:ext uri="{FF2B5EF4-FFF2-40B4-BE49-F238E27FC236}">
                  <a16:creationId xmlns:a16="http://schemas.microsoft.com/office/drawing/2014/main" id="{EE2B5161-6A0F-4841-8B47-E55D9F7552B9}"/>
                </a:ext>
              </a:extLst>
            </p:cNvPr>
            <p:cNvSpPr/>
            <p:nvPr/>
          </p:nvSpPr>
          <p:spPr bwMode="auto">
            <a:xfrm>
              <a:off x="6258261" y="2650915"/>
              <a:ext cx="830323" cy="541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72064726-9B7F-4414-9722-C20BA814FDBF}"/>
                </a:ext>
              </a:extLst>
            </p:cNvPr>
            <p:cNvSpPr/>
            <p:nvPr/>
          </p:nvSpPr>
          <p:spPr bwMode="auto">
            <a:xfrm>
              <a:off x="6372574" y="4012530"/>
              <a:ext cx="3545658" cy="562327"/>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5FF8E85B-2DFD-4060-8431-FB6F54474B54}"/>
                </a:ext>
              </a:extLst>
            </p:cNvPr>
            <p:cNvSpPr txBox="1"/>
            <p:nvPr/>
          </p:nvSpPr>
          <p:spPr>
            <a:xfrm>
              <a:off x="7479175" y="4063949"/>
              <a:ext cx="470418" cy="380292"/>
            </a:xfrm>
            <a:prstGeom prst="rect">
              <a:avLst/>
            </a:prstGeom>
            <a:noFill/>
          </p:spPr>
          <p:txBody>
            <a:bodyPr wrap="square" lIns="182854" tIns="146284" rIns="182854" bIns="146284" rtlCol="0">
              <a:spAutoFit/>
            </a:bodyPr>
            <a:lstStyle/>
            <a:p>
              <a:pPr defTabSz="914225">
                <a:defRPr/>
              </a:pPr>
              <a:r>
                <a:rPr lang="en-US" sz="700">
                  <a:gradFill>
                    <a:gsLst>
                      <a:gs pos="2917">
                        <a:srgbClr val="000000"/>
                      </a:gs>
                      <a:gs pos="30000">
                        <a:srgbClr val="000000"/>
                      </a:gs>
                    </a:gsLst>
                    <a:lin ang="5400000" scaled="0"/>
                  </a:gradFill>
                  <a:latin typeface="Segoe UI"/>
                </a:rPr>
                <a:t>10</a:t>
              </a:r>
            </a:p>
            <a:p>
              <a:pPr defTabSz="914225">
                <a:defRPr/>
              </a:pPr>
              <a:r>
                <a:rPr lang="en-US" sz="700">
                  <a:gradFill>
                    <a:gsLst>
                      <a:gs pos="2917">
                        <a:srgbClr val="000000"/>
                      </a:gs>
                      <a:gs pos="30000">
                        <a:srgbClr val="000000"/>
                      </a:gs>
                    </a:gsLst>
                    <a:lin ang="5400000" scaled="0"/>
                  </a:gradFill>
                  <a:latin typeface="Segoe UI"/>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7937432" y="4197378"/>
              <a:ext cx="760699"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7491198" y="4086076"/>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105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7609259" y="4176557"/>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27" rIns="0" bIns="91427"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600">
                <a:solidFill>
                  <a:srgbClr val="505050"/>
                </a:solidFill>
                <a:latin typeface="Segoe UI Semilight"/>
                <a:ea typeface="Segoe UI" pitchFamily="34" charset="0"/>
                <a:cs typeface="Segoe UI" pitchFamily="34" charset="0"/>
              </a:endParaRPr>
            </a:p>
          </p:txBody>
        </p:sp>
        <p:grpSp>
          <p:nvGrpSpPr>
            <p:cNvPr id="13" name="Group 12">
              <a:extLst>
                <a:ext uri="{FF2B5EF4-FFF2-40B4-BE49-F238E27FC236}">
                  <a16:creationId xmlns:a16="http://schemas.microsoft.com/office/drawing/2014/main" id="{5DBB7144-5653-45AD-ACE2-99721043E0E5}"/>
                </a:ext>
              </a:extLst>
            </p:cNvPr>
            <p:cNvGrpSpPr/>
            <p:nvPr/>
          </p:nvGrpSpPr>
          <p:grpSpPr>
            <a:xfrm>
              <a:off x="7799343" y="2410499"/>
              <a:ext cx="1087954" cy="1008028"/>
              <a:chOff x="5814658" y="4901290"/>
              <a:chExt cx="1272229" cy="1008028"/>
            </a:xfrm>
          </p:grpSpPr>
          <p:sp>
            <p:nvSpPr>
              <p:cNvPr id="36" name="Rectangle 35">
                <a:extLst>
                  <a:ext uri="{FF2B5EF4-FFF2-40B4-BE49-F238E27FC236}">
                    <a16:creationId xmlns:a16="http://schemas.microsoft.com/office/drawing/2014/main" id="{55AA4319-762A-4A00-9D16-2570536DB9F5}"/>
                  </a:ext>
                </a:extLst>
              </p:cNvPr>
              <p:cNvSpPr/>
              <p:nvPr/>
            </p:nvSpPr>
            <p:spPr bwMode="auto">
              <a:xfrm>
                <a:off x="5814658" y="4901290"/>
                <a:ext cx="1231974" cy="100802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10457">
                  <a:spcBef>
                    <a:spcPct val="0"/>
                  </a:spcBef>
                  <a:spcAft>
                    <a:spcPct val="35000"/>
                  </a:spcAft>
                  <a:defRPr/>
                </a:pPr>
                <a:endParaRPr lang="en-US" sz="1400" kern="0">
                  <a:solidFill>
                    <a:srgbClr val="0078D7"/>
                  </a:solidFill>
                  <a:latin typeface="Segoe UI Semibold" panose="020B0702040204020203" pitchFamily="34" charset="0"/>
                  <a:cs typeface="Segoe UI Semibold" panose="020B0702040204020203" pitchFamily="34" charset="0"/>
                </a:endParaRPr>
              </a:p>
            </p:txBody>
          </p:sp>
          <p:sp>
            <p:nvSpPr>
              <p:cNvPr id="37" name="Rectangle 36">
                <a:extLst>
                  <a:ext uri="{FF2B5EF4-FFF2-40B4-BE49-F238E27FC236}">
                    <a16:creationId xmlns:a16="http://schemas.microsoft.com/office/drawing/2014/main" id="{6B305968-CA96-4F5C-91E0-CCC3CEDBB63F}"/>
                  </a:ext>
                </a:extLst>
              </p:cNvPr>
              <p:cNvSpPr/>
              <p:nvPr/>
            </p:nvSpPr>
            <p:spPr>
              <a:xfrm>
                <a:off x="5829303" y="5213499"/>
                <a:ext cx="1257584" cy="30033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25">
                  <a:spcAft>
                    <a:spcPts val="300"/>
                  </a:spcAft>
                  <a:buSzPct val="90000"/>
                  <a:defRPr/>
                </a:pPr>
                <a:r>
                  <a:rPr lang="en-US" sz="100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SQL On Demand </a:t>
                </a:r>
                <a:br>
                  <a:rPr lang="en-US" sz="100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br>
                <a:r>
                  <a:rPr lang="en-US" sz="100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Query</a:t>
                </a:r>
              </a:p>
            </p:txBody>
          </p:sp>
        </p:grpSp>
        <p:pic>
          <p:nvPicPr>
            <p:cNvPr id="14" name="Picture 13" descr="A picture containing drawing&#10;&#10;Description automatically generated">
              <a:extLst>
                <a:ext uri="{FF2B5EF4-FFF2-40B4-BE49-F238E27FC236}">
                  <a16:creationId xmlns:a16="http://schemas.microsoft.com/office/drawing/2014/main" id="{E7152F09-66CB-4CCE-A1FD-84CAC3C0F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1354" y="2106139"/>
              <a:ext cx="430108" cy="502958"/>
            </a:xfrm>
            <a:prstGeom prst="rect">
              <a:avLst/>
            </a:prstGeom>
          </p:spPr>
        </p:pic>
        <p:pic>
          <p:nvPicPr>
            <p:cNvPr id="15" name="Picture 14">
              <a:extLst>
                <a:ext uri="{FF2B5EF4-FFF2-40B4-BE49-F238E27FC236}">
                  <a16:creationId xmlns:a16="http://schemas.microsoft.com/office/drawing/2014/main" id="{7A058805-E7B0-4E8B-961C-5ED07DD56617}"/>
                </a:ext>
              </a:extLst>
            </p:cNvPr>
            <p:cNvPicPr>
              <a:picLocks noChangeAspect="1"/>
            </p:cNvPicPr>
            <p:nvPr/>
          </p:nvPicPr>
          <p:blipFill>
            <a:blip r:embed="rId3"/>
            <a:stretch>
              <a:fillRect/>
            </a:stretch>
          </p:blipFill>
          <p:spPr>
            <a:xfrm>
              <a:off x="10393157" y="2726796"/>
              <a:ext cx="431704" cy="400050"/>
            </a:xfrm>
            <a:prstGeom prst="rect">
              <a:avLst/>
            </a:prstGeom>
          </p:spPr>
        </p:pic>
        <p:sp>
          <p:nvSpPr>
            <p:cNvPr id="16" name="Rectangle 15">
              <a:extLst>
                <a:ext uri="{FF2B5EF4-FFF2-40B4-BE49-F238E27FC236}">
                  <a16:creationId xmlns:a16="http://schemas.microsoft.com/office/drawing/2014/main" id="{E0B9D123-0CC1-4E2E-AB43-FF5DC55911F7}"/>
                </a:ext>
              </a:extLst>
            </p:cNvPr>
            <p:cNvSpPr/>
            <p:nvPr/>
          </p:nvSpPr>
          <p:spPr>
            <a:xfrm>
              <a:off x="10928732" y="2287389"/>
              <a:ext cx="526064"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7" name="Rectangle 16">
              <a:extLst>
                <a:ext uri="{FF2B5EF4-FFF2-40B4-BE49-F238E27FC236}">
                  <a16:creationId xmlns:a16="http://schemas.microsoft.com/office/drawing/2014/main" id="{EDCAB564-18BF-42FC-AE1B-48C5701E1712}"/>
                </a:ext>
              </a:extLst>
            </p:cNvPr>
            <p:cNvSpPr/>
            <p:nvPr/>
          </p:nvSpPr>
          <p:spPr>
            <a:xfrm>
              <a:off x="10900958" y="2791284"/>
              <a:ext cx="935171"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Studio</a:t>
              </a:r>
            </a:p>
          </p:txBody>
        </p:sp>
        <p:pic>
          <p:nvPicPr>
            <p:cNvPr id="18" name="Picture 17">
              <a:extLst>
                <a:ext uri="{FF2B5EF4-FFF2-40B4-BE49-F238E27FC236}">
                  <a16:creationId xmlns:a16="http://schemas.microsoft.com/office/drawing/2014/main" id="{00BC3A6C-AB0A-4B77-ACC1-DC50137734D3}"/>
                </a:ext>
              </a:extLst>
            </p:cNvPr>
            <p:cNvPicPr>
              <a:picLocks noChangeAspect="1"/>
            </p:cNvPicPr>
            <p:nvPr/>
          </p:nvPicPr>
          <p:blipFill>
            <a:blip r:embed="rId4"/>
            <a:stretch>
              <a:fillRect/>
            </a:stretch>
          </p:blipFill>
          <p:spPr>
            <a:xfrm>
              <a:off x="10393955" y="3261978"/>
              <a:ext cx="431705" cy="420688"/>
            </a:xfrm>
            <a:prstGeom prst="rect">
              <a:avLst/>
            </a:prstGeom>
          </p:spPr>
        </p:pic>
        <p:sp>
          <p:nvSpPr>
            <p:cNvPr id="19" name="Rectangle 18">
              <a:extLst>
                <a:ext uri="{FF2B5EF4-FFF2-40B4-BE49-F238E27FC236}">
                  <a16:creationId xmlns:a16="http://schemas.microsoft.com/office/drawing/2014/main" id="{B20D29EF-D854-42FD-B7BE-20D87654CCB6}"/>
                </a:ext>
              </a:extLst>
            </p:cNvPr>
            <p:cNvSpPr/>
            <p:nvPr/>
          </p:nvSpPr>
          <p:spPr>
            <a:xfrm>
              <a:off x="10941046" y="3361546"/>
              <a:ext cx="386486"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SSMS</a:t>
              </a:r>
            </a:p>
          </p:txBody>
        </p:sp>
        <p:cxnSp>
          <p:nvCxnSpPr>
            <p:cNvPr id="20" name="Straight Arrow Connector 19">
              <a:extLst>
                <a:ext uri="{FF2B5EF4-FFF2-40B4-BE49-F238E27FC236}">
                  <a16:creationId xmlns:a16="http://schemas.microsoft.com/office/drawing/2014/main" id="{9894116A-F7B1-48C9-B8F9-79EE2DC33A7D}"/>
                </a:ext>
              </a:extLst>
            </p:cNvPr>
            <p:cNvCxnSpPr>
              <a:stCxn id="37" idx="3"/>
              <a:endCxn id="14" idx="1"/>
            </p:cNvCxnSpPr>
            <p:nvPr/>
          </p:nvCxnSpPr>
          <p:spPr>
            <a:xfrm flipV="1">
              <a:off x="8887297" y="2357618"/>
              <a:ext cx="1504057" cy="515256"/>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68395C-2A6B-49A0-93CC-A91E336B6064}"/>
                </a:ext>
              </a:extLst>
            </p:cNvPr>
            <p:cNvCxnSpPr>
              <a:stCxn id="37" idx="3"/>
              <a:endCxn id="15" idx="1"/>
            </p:cNvCxnSpPr>
            <p:nvPr/>
          </p:nvCxnSpPr>
          <p:spPr>
            <a:xfrm>
              <a:off x="8887297" y="2872875"/>
              <a:ext cx="1505860" cy="53947"/>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E42C9C-DCD1-4848-B172-E9029B7A838E}"/>
                </a:ext>
              </a:extLst>
            </p:cNvPr>
            <p:cNvCxnSpPr>
              <a:stCxn id="37" idx="3"/>
              <a:endCxn id="18" idx="1"/>
            </p:cNvCxnSpPr>
            <p:nvPr/>
          </p:nvCxnSpPr>
          <p:spPr>
            <a:xfrm>
              <a:off x="8887297" y="2872875"/>
              <a:ext cx="1506658" cy="599448"/>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F008BA-FCA7-458F-A80E-D473060F79F2}"/>
                </a:ext>
              </a:extLst>
            </p:cNvPr>
            <p:cNvCxnSpPr>
              <a:cxnSpLocks/>
              <a:stCxn id="36" idx="2"/>
            </p:cNvCxnSpPr>
            <p:nvPr/>
          </p:nvCxnSpPr>
          <p:spPr>
            <a:xfrm flipH="1">
              <a:off x="8326107" y="3418527"/>
              <a:ext cx="1" cy="594003"/>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57235C36-8C54-471F-8334-10A74A9C3BF2}"/>
                </a:ext>
              </a:extLst>
            </p:cNvPr>
            <p:cNvSpPr/>
            <p:nvPr/>
          </p:nvSpPr>
          <p:spPr>
            <a:xfrm>
              <a:off x="8294632" y="3545076"/>
              <a:ext cx="798000" cy="32921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Read and write</a:t>
              </a:r>
            </a:p>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data files</a:t>
              </a:r>
            </a:p>
          </p:txBody>
        </p:sp>
        <p:pic>
          <p:nvPicPr>
            <p:cNvPr id="28" name="Picture 27" descr="A picture containing drawing&#10;&#10;Description automatically generated">
              <a:extLst>
                <a:ext uri="{FF2B5EF4-FFF2-40B4-BE49-F238E27FC236}">
                  <a16:creationId xmlns:a16="http://schemas.microsoft.com/office/drawing/2014/main" id="{6ABFBC79-44F6-4125-BB69-A82F204AAE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8771" y="2774025"/>
              <a:ext cx="290899" cy="320053"/>
            </a:xfrm>
            <a:prstGeom prst="rect">
              <a:avLst/>
            </a:prstGeom>
          </p:spPr>
        </p:pic>
        <p:pic>
          <p:nvPicPr>
            <p:cNvPr id="29" name="Picture 28" descr="A picture containing brick, ottoman&#10;&#10;Description automatically generated">
              <a:extLst>
                <a:ext uri="{FF2B5EF4-FFF2-40B4-BE49-F238E27FC236}">
                  <a16:creationId xmlns:a16="http://schemas.microsoft.com/office/drawing/2014/main" id="{F7B27C61-ACED-4227-8453-5C79DA9A63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54324" y="2774025"/>
              <a:ext cx="257139" cy="340171"/>
            </a:xfrm>
            <a:prstGeom prst="rect">
              <a:avLst/>
            </a:prstGeom>
          </p:spPr>
        </p:pic>
        <p:sp>
          <p:nvSpPr>
            <p:cNvPr id="30" name="Plus Sign 29">
              <a:extLst>
                <a:ext uri="{FF2B5EF4-FFF2-40B4-BE49-F238E27FC236}">
                  <a16:creationId xmlns:a16="http://schemas.microsoft.com/office/drawing/2014/main" id="{91BE1890-9AF5-47BF-88BA-DD491DA50FDF}"/>
                </a:ext>
              </a:extLst>
            </p:cNvPr>
            <p:cNvSpPr/>
            <p:nvPr/>
          </p:nvSpPr>
          <p:spPr bwMode="auto">
            <a:xfrm>
              <a:off x="6628481" y="2897136"/>
              <a:ext cx="91419" cy="128369"/>
            </a:xfrm>
            <a:prstGeom prst="mathPlus">
              <a:avLst/>
            </a:prstGeom>
            <a:solidFill>
              <a:schemeClr val="accent1"/>
            </a:solidFill>
            <a:ln>
              <a:solidFill>
                <a:schemeClr val="bg2">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76D00382-DA70-43DA-842E-3BB47BE63FD5}"/>
                </a:ext>
              </a:extLst>
            </p:cNvPr>
            <p:cNvCxnSpPr>
              <a:cxnSpLocks/>
              <a:stCxn id="7" idx="2"/>
            </p:cNvCxnSpPr>
            <p:nvPr/>
          </p:nvCxnSpPr>
          <p:spPr>
            <a:xfrm>
              <a:off x="6673423" y="3192714"/>
              <a:ext cx="0" cy="830106"/>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A715928-5CE2-4B3B-A6B2-1970D77077EE}"/>
                </a:ext>
              </a:extLst>
            </p:cNvPr>
            <p:cNvCxnSpPr>
              <a:cxnSpLocks/>
              <a:stCxn id="36" idx="1"/>
              <a:endCxn id="7" idx="3"/>
            </p:cNvCxnSpPr>
            <p:nvPr/>
          </p:nvCxnSpPr>
          <p:spPr>
            <a:xfrm flipH="1">
              <a:off x="7088584" y="2914513"/>
              <a:ext cx="710759" cy="7302"/>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50AC1C6-31E7-47B8-8F9C-366F895F5D03}"/>
                </a:ext>
              </a:extLst>
            </p:cNvPr>
            <p:cNvSpPr/>
            <p:nvPr/>
          </p:nvSpPr>
          <p:spPr>
            <a:xfrm>
              <a:off x="6158928" y="2396117"/>
              <a:ext cx="1298554"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Curate and transform data</a:t>
              </a:r>
            </a:p>
          </p:txBody>
        </p:sp>
        <p:sp>
          <p:nvSpPr>
            <p:cNvPr id="34" name="Rectangle 33">
              <a:extLst>
                <a:ext uri="{FF2B5EF4-FFF2-40B4-BE49-F238E27FC236}">
                  <a16:creationId xmlns:a16="http://schemas.microsoft.com/office/drawing/2014/main" id="{64FEFC17-80E4-4BE7-8639-00911D63ABAB}"/>
                </a:ext>
              </a:extLst>
            </p:cNvPr>
            <p:cNvSpPr/>
            <p:nvPr/>
          </p:nvSpPr>
          <p:spPr>
            <a:xfrm>
              <a:off x="7061054" y="2982491"/>
              <a:ext cx="821745" cy="30033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Sync table definitions</a:t>
              </a:r>
            </a:p>
          </p:txBody>
        </p:sp>
        <p:sp>
          <p:nvSpPr>
            <p:cNvPr id="35" name="Rectangle 34">
              <a:extLst>
                <a:ext uri="{FF2B5EF4-FFF2-40B4-BE49-F238E27FC236}">
                  <a16:creationId xmlns:a16="http://schemas.microsoft.com/office/drawing/2014/main" id="{7786B3F0-8D74-4B06-8271-CE1091F5E1AD}"/>
                </a:ext>
              </a:extLst>
            </p:cNvPr>
            <p:cNvSpPr/>
            <p:nvPr/>
          </p:nvSpPr>
          <p:spPr>
            <a:xfrm>
              <a:off x="5665509" y="3418527"/>
              <a:ext cx="1088811" cy="32921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Read and write</a:t>
              </a:r>
            </a:p>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data files</a:t>
              </a:r>
            </a:p>
          </p:txBody>
        </p:sp>
      </p:grpSp>
    </p:spTree>
    <p:extLst>
      <p:ext uri="{BB962C8B-B14F-4D97-AF65-F5344CB8AC3E}">
        <p14:creationId xmlns:p14="http://schemas.microsoft.com/office/powerpoint/2010/main" val="162543918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1DED58-CBA2-4FB5-9E8E-FAC0F571162C}"/>
              </a:ext>
            </a:extLst>
          </p:cNvPr>
          <p:cNvSpPr>
            <a:spLocks noGrp="1"/>
          </p:cNvSpPr>
          <p:nvPr>
            <p:ph type="title"/>
          </p:nvPr>
        </p:nvSpPr>
        <p:spPr>
          <a:xfrm>
            <a:off x="427231" y="223038"/>
            <a:ext cx="10001489" cy="757914"/>
          </a:xfrm>
        </p:spPr>
        <p:txBody>
          <a:bodyPr/>
          <a:lstStyle/>
          <a:p>
            <a:r>
              <a:rPr lang="en-US"/>
              <a:t>Synapse SQL Serverless – Querying on storage</a:t>
            </a:r>
          </a:p>
        </p:txBody>
      </p:sp>
      <p:pic>
        <p:nvPicPr>
          <p:cNvPr id="17" name="Picture 16">
            <a:extLst>
              <a:ext uri="{FF2B5EF4-FFF2-40B4-BE49-F238E27FC236}">
                <a16:creationId xmlns:a16="http://schemas.microsoft.com/office/drawing/2014/main" id="{2BEEC896-6DE9-4014-A916-D760DAED641F}"/>
              </a:ext>
            </a:extLst>
          </p:cNvPr>
          <p:cNvPicPr>
            <a:picLocks noChangeAspect="1"/>
          </p:cNvPicPr>
          <p:nvPr/>
        </p:nvPicPr>
        <p:blipFill rotWithShape="1">
          <a:blip r:embed="rId2"/>
          <a:srcRect t="11974" r="24078" b="22993"/>
          <a:stretch/>
        </p:blipFill>
        <p:spPr>
          <a:xfrm>
            <a:off x="427231" y="980953"/>
            <a:ext cx="8133477" cy="4459401"/>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C7A826DB-5FD6-4EF6-B74B-923E3949746D}"/>
              </a:ext>
            </a:extLst>
          </p:cNvPr>
          <p:cNvPicPr>
            <a:picLocks noChangeAspect="1"/>
          </p:cNvPicPr>
          <p:nvPr/>
        </p:nvPicPr>
        <p:blipFill rotWithShape="1">
          <a:blip r:embed="rId3"/>
          <a:srcRect t="15782"/>
          <a:stretch/>
        </p:blipFill>
        <p:spPr>
          <a:xfrm>
            <a:off x="4856956" y="2997910"/>
            <a:ext cx="6907815" cy="3573118"/>
          </a:xfrm>
          <a:prstGeom prst="rect">
            <a:avLst/>
          </a:prstGeom>
          <a:ln>
            <a:solidFill>
              <a:schemeClr val="bg2">
                <a:lumMod val="50000"/>
              </a:schemeClr>
            </a:solidFill>
          </a:ln>
        </p:spPr>
      </p:pic>
      <p:sp>
        <p:nvSpPr>
          <p:cNvPr id="4" name="Rectangle 3">
            <a:extLst>
              <a:ext uri="{FF2B5EF4-FFF2-40B4-BE49-F238E27FC236}">
                <a16:creationId xmlns:a16="http://schemas.microsoft.com/office/drawing/2014/main" id="{3569D6B2-C781-44B7-B3F6-92E44CA317B6}"/>
              </a:ext>
            </a:extLst>
          </p:cNvPr>
          <p:cNvSpPr/>
          <p:nvPr/>
        </p:nvSpPr>
        <p:spPr bwMode="auto">
          <a:xfrm>
            <a:off x="7921432" y="3498971"/>
            <a:ext cx="988904" cy="19292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738299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29F0A-C444-43E4-AD67-4419AE13C4BC}"/>
              </a:ext>
            </a:extLst>
          </p:cNvPr>
          <p:cNvSpPr>
            <a:spLocks noGrp="1"/>
          </p:cNvSpPr>
          <p:nvPr>
            <p:ph type="title"/>
          </p:nvPr>
        </p:nvSpPr>
        <p:spPr>
          <a:xfrm>
            <a:off x="427230" y="286974"/>
            <a:ext cx="9030363" cy="693979"/>
          </a:xfrm>
        </p:spPr>
        <p:txBody>
          <a:bodyPr/>
          <a:lstStyle/>
          <a:p>
            <a:r>
              <a:rPr lang="en-US"/>
              <a:t>Synapse SQL Serverless – Querying CSV File</a:t>
            </a:r>
          </a:p>
        </p:txBody>
      </p:sp>
      <p:sp>
        <p:nvSpPr>
          <p:cNvPr id="4" name="Text Placeholder 3">
            <a:extLst>
              <a:ext uri="{FF2B5EF4-FFF2-40B4-BE49-F238E27FC236}">
                <a16:creationId xmlns:a16="http://schemas.microsoft.com/office/drawing/2014/main" id="{31817429-4853-4E03-99CF-08301FC025D1}"/>
              </a:ext>
            </a:extLst>
          </p:cNvPr>
          <p:cNvSpPr>
            <a:spLocks noGrp="1"/>
          </p:cNvSpPr>
          <p:nvPr>
            <p:ph type="body" sz="quarter" idx="11"/>
          </p:nvPr>
        </p:nvSpPr>
        <p:spPr>
          <a:xfrm>
            <a:off x="427229" y="1130240"/>
            <a:ext cx="5555177" cy="4525526"/>
          </a:xfrm>
        </p:spPr>
        <p:txBody>
          <a:bodyPr/>
          <a:lstStyle/>
          <a:p>
            <a:pPr>
              <a:lnSpc>
                <a:spcPct val="110000"/>
              </a:lnSpc>
              <a:spcAft>
                <a:spcPts val="600"/>
              </a:spcAft>
            </a:pPr>
            <a:r>
              <a:rPr lang="en-US" sz="1961" dirty="0">
                <a:solidFill>
                  <a:schemeClr val="tx2"/>
                </a:solidFill>
                <a:latin typeface="+mj-lt"/>
              </a:rPr>
              <a:t>Overview</a:t>
            </a:r>
          </a:p>
          <a:p>
            <a:r>
              <a:rPr lang="en-US" sz="1765" dirty="0"/>
              <a:t>Uses OPENROWSET function to access data</a:t>
            </a:r>
          </a:p>
          <a:p>
            <a:pPr>
              <a:lnSpc>
                <a:spcPct val="110000"/>
              </a:lnSpc>
              <a:spcAft>
                <a:spcPts val="600"/>
              </a:spcAft>
            </a:pPr>
            <a:r>
              <a:rPr lang="en-US" sz="1961" dirty="0">
                <a:solidFill>
                  <a:schemeClr val="tx2"/>
                </a:solidFill>
                <a:latin typeface="+mj-lt"/>
              </a:rPr>
              <a:t>Benefits</a:t>
            </a:r>
          </a:p>
          <a:p>
            <a:pPr>
              <a:lnSpc>
                <a:spcPct val="100000"/>
              </a:lnSpc>
              <a:spcAft>
                <a:spcPts val="600"/>
              </a:spcAft>
            </a:pPr>
            <a:r>
              <a:rPr lang="en-US" sz="1765" dirty="0"/>
              <a:t>Ability to read CSV File with</a:t>
            </a:r>
          </a:p>
          <a:p>
            <a:pPr>
              <a:lnSpc>
                <a:spcPct val="100000"/>
              </a:lnSpc>
              <a:spcAft>
                <a:spcPts val="600"/>
              </a:spcAft>
            </a:pPr>
            <a:r>
              <a:rPr lang="en-US" sz="1765" dirty="0"/>
              <a:t>- no header row, Windows style new line</a:t>
            </a:r>
          </a:p>
          <a:p>
            <a:pPr>
              <a:lnSpc>
                <a:spcPct val="100000"/>
              </a:lnSpc>
              <a:spcAft>
                <a:spcPts val="600"/>
              </a:spcAft>
            </a:pPr>
            <a:r>
              <a:rPr lang="en-US" sz="1765" dirty="0"/>
              <a:t>- no header row, Unix-style new line</a:t>
            </a:r>
          </a:p>
          <a:p>
            <a:pPr>
              <a:lnSpc>
                <a:spcPct val="100000"/>
              </a:lnSpc>
              <a:spcAft>
                <a:spcPts val="600"/>
              </a:spcAft>
            </a:pPr>
            <a:r>
              <a:rPr lang="en-US" sz="1765" dirty="0"/>
              <a:t>- header row, Unix-style new line</a:t>
            </a:r>
          </a:p>
          <a:p>
            <a:pPr>
              <a:lnSpc>
                <a:spcPct val="100000"/>
              </a:lnSpc>
              <a:spcAft>
                <a:spcPts val="600"/>
              </a:spcAft>
            </a:pPr>
            <a:r>
              <a:rPr lang="en-US" sz="1765" dirty="0"/>
              <a:t>- header row, Unix-style new line, quoted</a:t>
            </a:r>
          </a:p>
          <a:p>
            <a:pPr>
              <a:lnSpc>
                <a:spcPct val="100000"/>
              </a:lnSpc>
              <a:spcAft>
                <a:spcPts val="600"/>
              </a:spcAft>
            </a:pPr>
            <a:r>
              <a:rPr lang="en-US" sz="1765" dirty="0"/>
              <a:t>- header row, Unix-style new line, escape</a:t>
            </a:r>
          </a:p>
          <a:p>
            <a:pPr>
              <a:lnSpc>
                <a:spcPct val="100000"/>
              </a:lnSpc>
              <a:spcAft>
                <a:spcPts val="600"/>
              </a:spcAft>
            </a:pPr>
            <a:r>
              <a:rPr lang="en-US" sz="1765" dirty="0"/>
              <a:t>- header row, Unix-style new line, tab-delimited</a:t>
            </a:r>
          </a:p>
          <a:p>
            <a:pPr>
              <a:lnSpc>
                <a:spcPct val="100000"/>
              </a:lnSpc>
              <a:spcAft>
                <a:spcPts val="600"/>
              </a:spcAft>
            </a:pPr>
            <a:r>
              <a:rPr lang="en-US" sz="1765" dirty="0"/>
              <a:t>- without specifying all columns</a:t>
            </a:r>
          </a:p>
        </p:txBody>
      </p:sp>
      <p:sp>
        <p:nvSpPr>
          <p:cNvPr id="6" name="Rectangle 5">
            <a:extLst>
              <a:ext uri="{FF2B5EF4-FFF2-40B4-BE49-F238E27FC236}">
                <a16:creationId xmlns:a16="http://schemas.microsoft.com/office/drawing/2014/main" id="{849A4E53-4D3A-4A60-B1E7-3DC8F1787A15}"/>
              </a:ext>
            </a:extLst>
          </p:cNvPr>
          <p:cNvSpPr/>
          <p:nvPr/>
        </p:nvSpPr>
        <p:spPr>
          <a:xfrm>
            <a:off x="6096000" y="2523785"/>
            <a:ext cx="6095136" cy="3106050"/>
          </a:xfrm>
          <a:prstGeom prst="rect">
            <a:avLst/>
          </a:prstGeom>
          <a:ln>
            <a:solidFill>
              <a:schemeClr val="bg2">
                <a:lumMod val="50000"/>
              </a:schemeClr>
            </a:solidFill>
          </a:ln>
        </p:spPr>
        <p:txBody>
          <a:bodyPr>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'https://XXX.blob.core.windows.net/csv/population/population.csv'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FIELDTERMINATOR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ROWTERMINATOR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a:t>
            </a:r>
            <a:r>
              <a:rPr lang="en-US" sz="1200" dirty="0" err="1">
                <a:solidFill>
                  <a:srgbClr val="A31515"/>
                </a:solidFill>
                <a:latin typeface="Calibri" panose="020F0502020204030204" pitchFamily="34" charset="0"/>
                <a:cs typeface="Calibri" panose="020F0502020204030204" pitchFamily="34" charset="0"/>
              </a:rPr>
              <a:t>n'</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country_code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5</a:t>
            </a:r>
            <a:r>
              <a:rPr lang="en-US" sz="1200" dirty="0">
                <a:solidFill>
                  <a:srgbClr val="212121"/>
                </a:solidFill>
                <a:latin typeface="Calibri" panose="020F0502020204030204" pitchFamily="34" charset="0"/>
                <a:cs typeface="Calibri" panose="020F0502020204030204" pitchFamily="34" charset="0"/>
              </a:rPr>
              <a:t>) COLLATE Latin1_General_BIN2,</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country_name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100</a:t>
            </a:r>
            <a:r>
              <a:rPr lang="en-US" sz="1200" dirty="0">
                <a:solidFill>
                  <a:srgbClr val="212121"/>
                </a:solidFill>
                <a:latin typeface="Calibri" panose="020F0502020204030204" pitchFamily="34" charset="0"/>
                <a:cs typeface="Calibri" panose="020F0502020204030204" pitchFamily="34" charset="0"/>
              </a:rPr>
              <a:t>) COLLATE Latin1_General_BIN2,</a:t>
            </a:r>
          </a:p>
          <a:p>
            <a:pPr defTabSz="914225">
              <a:defRPr/>
            </a:pPr>
            <a:r>
              <a:rPr lang="en-US" sz="1200" dirty="0">
                <a:solidFill>
                  <a:srgbClr val="212121"/>
                </a:solidFill>
                <a:latin typeface="Calibri" panose="020F0502020204030204" pitchFamily="34" charset="0"/>
                <a:cs typeface="Calibri" panose="020F0502020204030204" pitchFamily="34" charset="0"/>
              </a:rPr>
              <a:t>    [year] </a:t>
            </a:r>
            <a:r>
              <a:rPr lang="en-US" sz="1200" dirty="0" err="1">
                <a:solidFill>
                  <a:srgbClr val="0000FF"/>
                </a:solidFill>
                <a:latin typeface="Calibri" panose="020F0502020204030204" pitchFamily="34" charset="0"/>
                <a:cs typeface="Calibri" panose="020F0502020204030204" pitchFamily="34" charset="0"/>
              </a:rPr>
              <a:t>smallint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[population] </a:t>
            </a:r>
            <a:r>
              <a:rPr lang="en-US" sz="1200" dirty="0" err="1">
                <a:solidFill>
                  <a:srgbClr val="0000FF"/>
                </a:solidFill>
                <a:latin typeface="Calibri" panose="020F0502020204030204" pitchFamily="34" charset="0"/>
                <a:cs typeface="Calibri" panose="020F0502020204030204" pitchFamily="34" charset="0"/>
              </a:rPr>
              <a:t>bigint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a:t>
            </a:r>
          </a:p>
          <a:p>
            <a:pPr defTabSz="914225">
              <a:defRPr/>
            </a:pPr>
            <a:r>
              <a:rPr lang="en-US" sz="1200" dirty="0">
                <a:solidFill>
                  <a:srgbClr val="0000FF"/>
                </a:solidFill>
                <a:latin typeface="Calibri" panose="020F0502020204030204" pitchFamily="34" charset="0"/>
                <a:cs typeface="Calibri" panose="020F0502020204030204" pitchFamily="34" charset="0"/>
              </a:rPr>
              <a:t>WHERE</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country_name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'Luxembourg'</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AND</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2017</a:t>
            </a:r>
            <a:endParaRPr lang="en-US" sz="1200" dirty="0">
              <a:solidFill>
                <a:srgbClr val="212121"/>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6AB9805D-71AB-4284-B19F-7B7F9C984C45}"/>
              </a:ext>
            </a:extLst>
          </p:cNvPr>
          <p:cNvPicPr>
            <a:picLocks noChangeAspect="1"/>
          </p:cNvPicPr>
          <p:nvPr/>
        </p:nvPicPr>
        <p:blipFill>
          <a:blip r:embed="rId2"/>
          <a:stretch>
            <a:fillRect/>
          </a:stretch>
        </p:blipFill>
        <p:spPr>
          <a:xfrm>
            <a:off x="6164722" y="5948930"/>
            <a:ext cx="3190422" cy="561895"/>
          </a:xfrm>
          <a:prstGeom prst="rect">
            <a:avLst/>
          </a:prstGeom>
          <a:ln w="12700">
            <a:solidFill>
              <a:schemeClr val="bg2">
                <a:lumMod val="50000"/>
              </a:schemeClr>
            </a:solidFill>
          </a:ln>
        </p:spPr>
      </p:pic>
      <p:sp>
        <p:nvSpPr>
          <p:cNvPr id="2" name="Rectangle 1">
            <a:extLst>
              <a:ext uri="{FF2B5EF4-FFF2-40B4-BE49-F238E27FC236}">
                <a16:creationId xmlns:a16="http://schemas.microsoft.com/office/drawing/2014/main" id="{690583BF-A33C-4B2D-B334-649C389E0FF7}"/>
              </a:ext>
            </a:extLst>
          </p:cNvPr>
          <p:cNvSpPr/>
          <p:nvPr/>
        </p:nvSpPr>
        <p:spPr bwMode="auto">
          <a:xfrm>
            <a:off x="6337300" y="2921000"/>
            <a:ext cx="4762500" cy="38100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4989246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7229" y="223038"/>
            <a:ext cx="11271425" cy="757914"/>
          </a:xfrm>
        </p:spPr>
        <p:txBody>
          <a:bodyPr/>
          <a:lstStyle/>
          <a:p>
            <a:r>
              <a:rPr lang="en-US"/>
              <a:t>Synapse SQL Serverless – Querying folders</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7230" y="1130241"/>
            <a:ext cx="5401717" cy="5279564"/>
          </a:xfrm>
        </p:spPr>
        <p:txBody>
          <a:bodyPr/>
          <a:lstStyle/>
          <a:p>
            <a:pPr>
              <a:lnSpc>
                <a:spcPct val="110000"/>
              </a:lnSpc>
              <a:spcAft>
                <a:spcPts val="600"/>
              </a:spcAft>
            </a:pPr>
            <a:r>
              <a:rPr lang="en-US" sz="1961" dirty="0">
                <a:solidFill>
                  <a:schemeClr val="tx2"/>
                </a:solidFill>
                <a:latin typeface="+mj-lt"/>
              </a:rPr>
              <a:t>Overview</a:t>
            </a:r>
          </a:p>
          <a:p>
            <a:pPr>
              <a:lnSpc>
                <a:spcPct val="100000"/>
              </a:lnSpc>
              <a:spcAft>
                <a:spcPts val="600"/>
              </a:spcAft>
            </a:pPr>
            <a:r>
              <a:rPr lang="en-US" sz="1765" dirty="0"/>
              <a:t>Uses OPENROWSET function to access data from</a:t>
            </a:r>
          </a:p>
          <a:p>
            <a:pPr>
              <a:lnSpc>
                <a:spcPct val="100000"/>
              </a:lnSpc>
              <a:spcAft>
                <a:spcPts val="600"/>
              </a:spcAft>
            </a:pPr>
            <a:r>
              <a:rPr lang="en-US" sz="1765" dirty="0"/>
              <a:t>multiple files  or folders </a:t>
            </a:r>
          </a:p>
          <a:p>
            <a:pPr>
              <a:lnSpc>
                <a:spcPct val="100000"/>
              </a:lnSpc>
              <a:spcAft>
                <a:spcPts val="600"/>
              </a:spcAft>
            </a:pPr>
            <a:endParaRPr lang="en-US" sz="1765" dirty="0"/>
          </a:p>
          <a:p>
            <a:pPr>
              <a:lnSpc>
                <a:spcPct val="110000"/>
              </a:lnSpc>
              <a:spcAft>
                <a:spcPts val="600"/>
              </a:spcAft>
            </a:pPr>
            <a:r>
              <a:rPr lang="en-US" sz="1961" dirty="0">
                <a:solidFill>
                  <a:schemeClr val="tx2"/>
                </a:solidFill>
                <a:latin typeface="+mj-lt"/>
              </a:rPr>
              <a:t>Benefits</a:t>
            </a:r>
          </a:p>
          <a:p>
            <a:pPr marL="280121" indent="-280121">
              <a:lnSpc>
                <a:spcPct val="100000"/>
              </a:lnSpc>
              <a:spcAft>
                <a:spcPts val="600"/>
              </a:spcAft>
              <a:buFont typeface="Arial" panose="020B0604020202020204" pitchFamily="34" charset="0"/>
              <a:buChar char="•"/>
            </a:pPr>
            <a:r>
              <a:rPr lang="en-US" sz="1765" dirty="0"/>
              <a:t>Offers reading multiple files/folders through usage of wildcards</a:t>
            </a:r>
          </a:p>
          <a:p>
            <a:pPr marL="280121" indent="-280121">
              <a:lnSpc>
                <a:spcPct val="100000"/>
              </a:lnSpc>
              <a:spcAft>
                <a:spcPts val="600"/>
              </a:spcAft>
              <a:buFont typeface="Arial" panose="020B0604020202020204" pitchFamily="34" charset="0"/>
              <a:buChar char="•"/>
            </a:pPr>
            <a:r>
              <a:rPr lang="en-US" sz="1765" dirty="0"/>
              <a:t>Offers reading specific file/folder </a:t>
            </a:r>
          </a:p>
          <a:p>
            <a:pPr marL="280121" indent="-280121">
              <a:lnSpc>
                <a:spcPct val="100000"/>
              </a:lnSpc>
              <a:spcAft>
                <a:spcPts val="600"/>
              </a:spcAft>
              <a:buFont typeface="Arial" panose="020B0604020202020204" pitchFamily="34" charset="0"/>
              <a:buChar char="•"/>
            </a:pPr>
            <a:r>
              <a:rPr lang="en-US" sz="1765" dirty="0"/>
              <a:t>Supports use of multiple wildcards</a:t>
            </a:r>
          </a:p>
          <a:p>
            <a:pPr>
              <a:lnSpc>
                <a:spcPct val="100000"/>
              </a:lnSpc>
              <a:spcAft>
                <a:spcPts val="600"/>
              </a:spcAft>
            </a:pPr>
            <a:endParaRPr lang="en-US" sz="1600" dirty="0"/>
          </a:p>
        </p:txBody>
      </p:sp>
      <p:sp>
        <p:nvSpPr>
          <p:cNvPr id="7" name="Rectangle 6">
            <a:extLst>
              <a:ext uri="{FF2B5EF4-FFF2-40B4-BE49-F238E27FC236}">
                <a16:creationId xmlns:a16="http://schemas.microsoft.com/office/drawing/2014/main" id="{95796E1F-D29A-49C4-A3D4-06B45D178A94}"/>
              </a:ext>
            </a:extLst>
          </p:cNvPr>
          <p:cNvSpPr/>
          <p:nvPr/>
        </p:nvSpPr>
        <p:spPr>
          <a:xfrm>
            <a:off x="5828947" y="1130457"/>
            <a:ext cx="6095136" cy="4893647"/>
          </a:xfrm>
          <a:prstGeom prst="rect">
            <a:avLst/>
          </a:prstGeom>
          <a:ln>
            <a:solidFill>
              <a:schemeClr val="bg2">
                <a:lumMod val="50000"/>
              </a:schemeClr>
            </a:solidFill>
          </a:ln>
        </p:spPr>
        <p:txBody>
          <a:bodyPr>
            <a:spAutoFit/>
          </a:bodyPr>
          <a:lstStyle/>
          <a:p>
            <a:pPr defTabSz="914225">
              <a:defRPr/>
            </a:pPr>
            <a:r>
              <a:rPr lang="en-US" sz="1200">
                <a:solidFill>
                  <a:srgbClr val="D73A49"/>
                </a:solidFill>
                <a:latin typeface="Calibri" panose="020F0502020204030204" pitchFamily="34" charset="0"/>
                <a:cs typeface="Calibri" panose="020F0502020204030204" pitchFamily="34" charset="0"/>
              </a:rPr>
              <a:t>SELECT</a:t>
            </a:r>
            <a:r>
              <a:rPr lang="en-US" sz="1200">
                <a:solidFill>
                  <a:srgbClr val="24292E"/>
                </a:solidFill>
                <a:latin typeface="Calibri" panose="020F0502020204030204" pitchFamily="34" charset="0"/>
                <a:cs typeface="Calibri" panose="020F0502020204030204" pitchFamily="34" charset="0"/>
              </a:rPr>
              <a:t> YEAR(</a:t>
            </a: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[year], </a:t>
            </a:r>
            <a:r>
              <a:rPr lang="en-US" sz="1200">
                <a:solidFill>
                  <a:srgbClr val="005CC5"/>
                </a:solidFill>
                <a:latin typeface="Calibri" panose="020F0502020204030204" pitchFamily="34" charset="0"/>
                <a:cs typeface="Calibri" panose="020F0502020204030204" pitchFamily="34" charset="0"/>
              </a:rPr>
              <a:t>SUM</a:t>
            </a:r>
            <a:r>
              <a:rPr lang="en-US" sz="1200">
                <a:solidFill>
                  <a:srgbClr val="24292E"/>
                </a:solidFill>
                <a:latin typeface="Calibri" panose="020F0502020204030204" pitchFamily="34" charset="0"/>
                <a:cs typeface="Calibri" panose="020F0502020204030204" pitchFamily="34" charset="0"/>
              </a:rPr>
              <a:t>(</a:t>
            </a:r>
            <a:r>
              <a:rPr lang="en-US" sz="1200" err="1">
                <a:solidFill>
                  <a:srgbClr val="24292E"/>
                </a:solidFill>
                <a:latin typeface="Calibri" panose="020F0502020204030204" pitchFamily="34" charset="0"/>
                <a:cs typeface="Calibri" panose="020F0502020204030204" pitchFamily="34" charset="0"/>
              </a:rPr>
              <a:t>passenger_count</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a:t>
            </a:r>
            <a:r>
              <a:rPr lang="en-US" sz="1200" err="1">
                <a:solidFill>
                  <a:srgbClr val="24292E"/>
                </a:solidFill>
                <a:latin typeface="Calibri" panose="020F0502020204030204" pitchFamily="34" charset="0"/>
                <a:cs typeface="Calibri" panose="020F0502020204030204" pitchFamily="34" charset="0"/>
              </a:rPr>
              <a:t>passengers_total</a:t>
            </a:r>
            <a:r>
              <a:rPr lang="en-US" sz="1200">
                <a:solidFill>
                  <a:srgbClr val="24292E"/>
                </a:solidFill>
                <a:latin typeface="Calibri" panose="020F0502020204030204" pitchFamily="34" charset="0"/>
                <a:cs typeface="Calibri" panose="020F0502020204030204" pitchFamily="34" charset="0"/>
              </a:rPr>
              <a:t>, </a:t>
            </a:r>
            <a:r>
              <a:rPr lang="en-US" sz="1200">
                <a:solidFill>
                  <a:srgbClr val="005CC5"/>
                </a:solidFill>
                <a:latin typeface="Calibri" panose="020F0502020204030204" pitchFamily="34" charset="0"/>
                <a:cs typeface="Calibri" panose="020F0502020204030204" pitchFamily="34" charset="0"/>
              </a:rPr>
              <a:t>COUNT</a:t>
            </a:r>
            <a:r>
              <a:rPr lang="en-US" sz="1200">
                <a:solidFill>
                  <a:srgbClr val="24292E"/>
                </a:solidFill>
                <a:latin typeface="Calibri" panose="020F0502020204030204" pitchFamily="34" charset="0"/>
                <a:cs typeface="Calibri" panose="020F0502020204030204" pitchFamily="34" charset="0"/>
              </a:rPr>
              <a:t>(</a:t>
            </a:r>
            <a:r>
              <a:rPr lang="en-US" sz="1200">
                <a:solidFill>
                  <a:srgbClr val="D73A49"/>
                </a:solidFill>
                <a:latin typeface="Calibri" panose="020F0502020204030204" pitchFamily="34" charset="0"/>
                <a:cs typeface="Calibri" panose="020F0502020204030204" pitchFamily="34" charset="0"/>
              </a:rPr>
              <a:t>*</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a:t>
            </a:r>
            <a:r>
              <a:rPr lang="en-US" sz="1200" err="1">
                <a:solidFill>
                  <a:srgbClr val="24292E"/>
                </a:solidFill>
                <a:latin typeface="Calibri" panose="020F0502020204030204" pitchFamily="34" charset="0"/>
                <a:cs typeface="Calibri" panose="020F0502020204030204" pitchFamily="34" charset="0"/>
              </a:rPr>
              <a:t>rides_total</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D73A49"/>
                </a:solidFill>
                <a:latin typeface="Calibri" panose="020F0502020204030204" pitchFamily="34" charset="0"/>
                <a:cs typeface="Calibri" panose="020F0502020204030204" pitchFamily="34" charset="0"/>
              </a:rPr>
              <a:t>FROM</a:t>
            </a:r>
            <a:r>
              <a:rPr lang="en-US" sz="1200">
                <a:solidFill>
                  <a:srgbClr val="24292E"/>
                </a:solidFill>
                <a:latin typeface="Calibri" panose="020F0502020204030204" pitchFamily="34" charset="0"/>
                <a:cs typeface="Calibri" panose="020F0502020204030204" pitchFamily="34" charset="0"/>
              </a:rPr>
              <a:t> OPENROWSET( </a:t>
            </a:r>
          </a:p>
          <a:p>
            <a:pPr defTabSz="914225">
              <a:defRPr/>
            </a:pPr>
            <a:r>
              <a:rPr lang="en-US" sz="1200">
                <a:solidFill>
                  <a:srgbClr val="24292E"/>
                </a:solidFill>
                <a:latin typeface="Calibri" panose="020F0502020204030204" pitchFamily="34" charset="0"/>
                <a:cs typeface="Calibri" panose="020F0502020204030204" pitchFamily="34" charset="0"/>
              </a:rPr>
              <a:t>BULK </a:t>
            </a:r>
            <a:r>
              <a:rPr lang="en-US" sz="1200">
                <a:solidFill>
                  <a:srgbClr val="032F62"/>
                </a:solidFill>
                <a:latin typeface="Calibri" panose="020F0502020204030204" pitchFamily="34" charset="0"/>
                <a:cs typeface="Calibri" panose="020F0502020204030204" pitchFamily="34" charset="0"/>
              </a:rPr>
              <a:t>'https://XXX.blob.core.windows.net/csv/taxi/*.*’</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24292E"/>
                </a:solidFill>
                <a:latin typeface="Calibri" panose="020F0502020204030204" pitchFamily="34" charset="0"/>
                <a:cs typeface="Calibri" panose="020F0502020204030204" pitchFamily="34" charset="0"/>
              </a:rPr>
              <a:t>FORMAT </a:t>
            </a:r>
            <a:r>
              <a:rPr lang="en-US" sz="1200">
                <a:solidFill>
                  <a:srgbClr val="D73A49"/>
                </a:solidFill>
                <a:latin typeface="Calibri" panose="020F0502020204030204" pitchFamily="34" charset="0"/>
                <a:cs typeface="Calibri" panose="020F0502020204030204" pitchFamily="34" charset="0"/>
              </a:rPr>
              <a:t>=</a:t>
            </a:r>
            <a:r>
              <a:rPr lang="en-US" sz="1200">
                <a:solidFill>
                  <a:srgbClr val="24292E"/>
                </a:solidFill>
                <a:latin typeface="Calibri" panose="020F0502020204030204" pitchFamily="34" charset="0"/>
                <a:cs typeface="Calibri" panose="020F0502020204030204" pitchFamily="34" charset="0"/>
              </a:rPr>
              <a:t> </a:t>
            </a:r>
            <a:r>
              <a:rPr lang="en-US" sz="1200">
                <a:solidFill>
                  <a:srgbClr val="032F62"/>
                </a:solidFill>
                <a:latin typeface="Calibri" panose="020F0502020204030204" pitchFamily="34" charset="0"/>
                <a:cs typeface="Calibri" panose="020F0502020204030204" pitchFamily="34" charset="0"/>
              </a:rPr>
              <a:t>'CSV’</a:t>
            </a:r>
          </a:p>
          <a:p>
            <a:pPr defTabSz="914225">
              <a:defRPr/>
            </a:pPr>
            <a:r>
              <a:rPr lang="en-US" sz="1200">
                <a:solidFill>
                  <a:srgbClr val="24292E"/>
                </a:solidFill>
                <a:latin typeface="Calibri" panose="020F0502020204030204" pitchFamily="34" charset="0"/>
                <a:cs typeface="Calibri" panose="020F0502020204030204" pitchFamily="34" charset="0"/>
              </a:rPr>
              <a:t>, FIRSTROW </a:t>
            </a:r>
            <a:r>
              <a:rPr lang="en-US" sz="1200">
                <a:solidFill>
                  <a:srgbClr val="D73A49"/>
                </a:solidFill>
                <a:latin typeface="Calibri" panose="020F0502020204030204" pitchFamily="34" charset="0"/>
                <a:cs typeface="Calibri" panose="020F0502020204030204" pitchFamily="34" charset="0"/>
              </a:rPr>
              <a:t>=</a:t>
            </a:r>
            <a:r>
              <a:rPr lang="en-US" sz="1200">
                <a:solidFill>
                  <a:srgbClr val="24292E"/>
                </a:solidFill>
                <a:latin typeface="Calibri" panose="020F0502020204030204" pitchFamily="34" charset="0"/>
                <a:cs typeface="Calibri" panose="020F0502020204030204" pitchFamily="34" charset="0"/>
              </a:rPr>
              <a:t> </a:t>
            </a:r>
            <a:r>
              <a:rPr lang="en-US" sz="1200">
                <a:solidFill>
                  <a:srgbClr val="005CC5"/>
                </a:solidFill>
                <a:latin typeface="Calibri" panose="020F0502020204030204" pitchFamily="34" charset="0"/>
                <a:cs typeface="Calibri" panose="020F0502020204030204" pitchFamily="34" charset="0"/>
              </a:rPr>
              <a:t>2</a:t>
            </a:r>
            <a:r>
              <a:rPr lang="en-US" sz="1200">
                <a:solidFill>
                  <a:srgbClr val="24292E"/>
                </a:solidFill>
                <a:latin typeface="Calibri" panose="020F0502020204030204" pitchFamily="34" charset="0"/>
                <a:cs typeface="Calibri" panose="020F0502020204030204" pitchFamily="34" charset="0"/>
              </a:rPr>
              <a:t> ) </a:t>
            </a:r>
          </a:p>
          <a:p>
            <a:pPr defTabSz="914225">
              <a:defRPr/>
            </a:pPr>
            <a:r>
              <a:rPr lang="en-US" sz="1200">
                <a:solidFill>
                  <a:srgbClr val="24292E"/>
                </a:solidFill>
                <a:latin typeface="Calibri" panose="020F0502020204030204" pitchFamily="34" charset="0"/>
                <a:cs typeface="Calibri" panose="020F0502020204030204" pitchFamily="34" charset="0"/>
              </a:rPr>
              <a:t>WITH (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vendor_id</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VARCHAR</a:t>
            </a:r>
            <a:r>
              <a:rPr lang="en-US" sz="1200">
                <a:solidFill>
                  <a:srgbClr val="24292E"/>
                </a:solidFill>
                <a:latin typeface="Calibri" panose="020F0502020204030204" pitchFamily="34" charset="0"/>
                <a:cs typeface="Calibri" panose="020F0502020204030204" pitchFamily="34" charset="0"/>
              </a:rPr>
              <a:t>(</a:t>
            </a:r>
            <a:r>
              <a:rPr lang="en-US" sz="1200">
                <a:solidFill>
                  <a:srgbClr val="005CC5"/>
                </a:solidFill>
                <a:latin typeface="Calibri" panose="020F0502020204030204" pitchFamily="34" charset="0"/>
                <a:cs typeface="Calibri" panose="020F0502020204030204" pitchFamily="34" charset="0"/>
              </a:rPr>
              <a:t>100</a:t>
            </a:r>
            <a:r>
              <a:rPr lang="en-US" sz="1200">
                <a:solidFill>
                  <a:srgbClr val="24292E"/>
                </a:solidFill>
                <a:latin typeface="Calibri" panose="020F0502020204030204" pitchFamily="34" charset="0"/>
                <a:cs typeface="Calibri" panose="020F0502020204030204" pitchFamily="34" charset="0"/>
              </a:rPr>
              <a:t>) COLLATE Latin1_General_BIN2,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DATETIME2,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dropoff_datetime</a:t>
            </a:r>
            <a:r>
              <a:rPr lang="en-US" sz="1200">
                <a:solidFill>
                  <a:srgbClr val="24292E"/>
                </a:solidFill>
                <a:latin typeface="Calibri" panose="020F0502020204030204" pitchFamily="34" charset="0"/>
                <a:cs typeface="Calibri" panose="020F0502020204030204" pitchFamily="34" charset="0"/>
              </a:rPr>
              <a:t> DATETIME2,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passenger_count</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trip_distance</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rate_code</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store_and_fwd_flag</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VARCHAR</a:t>
            </a:r>
            <a:r>
              <a:rPr lang="en-US" sz="1200">
                <a:solidFill>
                  <a:srgbClr val="24292E"/>
                </a:solidFill>
                <a:latin typeface="Calibri" panose="020F0502020204030204" pitchFamily="34" charset="0"/>
                <a:cs typeface="Calibri" panose="020F0502020204030204" pitchFamily="34" charset="0"/>
              </a:rPr>
              <a:t>(</a:t>
            </a:r>
            <a:r>
              <a:rPr lang="en-US" sz="1200">
                <a:solidFill>
                  <a:srgbClr val="005CC5"/>
                </a:solidFill>
                <a:latin typeface="Calibri" panose="020F0502020204030204" pitchFamily="34" charset="0"/>
                <a:cs typeface="Calibri" panose="020F0502020204030204" pitchFamily="34" charset="0"/>
              </a:rPr>
              <a:t>100</a:t>
            </a:r>
            <a:r>
              <a:rPr lang="en-US" sz="1200">
                <a:solidFill>
                  <a:srgbClr val="24292E"/>
                </a:solidFill>
                <a:latin typeface="Calibri" panose="020F0502020204030204" pitchFamily="34" charset="0"/>
                <a:cs typeface="Calibri" panose="020F0502020204030204" pitchFamily="34" charset="0"/>
              </a:rPr>
              <a:t>) COLLATE Latin1_General_BIN2,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pickup_location_id</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dropoff_location_id</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payment_type</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fare_amount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a:solidFill>
                  <a:srgbClr val="24292E"/>
                </a:solidFill>
                <a:latin typeface="Calibri" panose="020F0502020204030204" pitchFamily="34" charset="0"/>
                <a:cs typeface="Calibri" panose="020F0502020204030204" pitchFamily="34" charset="0"/>
              </a:rPr>
              <a:t>extra FLOAT, </a:t>
            </a:r>
            <a:r>
              <a:rPr lang="en-US" sz="1200" err="1">
                <a:solidFill>
                  <a:srgbClr val="24292E"/>
                </a:solidFill>
                <a:latin typeface="Calibri" panose="020F0502020204030204" pitchFamily="34" charset="0"/>
                <a:cs typeface="Calibri" panose="020F0502020204030204" pitchFamily="34" charset="0"/>
              </a:rPr>
              <a:t>mta_tax</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tip_amount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tolls_amount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improvement_surcharge</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total_amount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a:t>
            </a:r>
            <a:r>
              <a:rPr lang="en-US" sz="1200" err="1">
                <a:solidFill>
                  <a:srgbClr val="24292E"/>
                </a:solidFill>
                <a:latin typeface="Calibri" panose="020F0502020204030204" pitchFamily="34" charset="0"/>
                <a:cs typeface="Calibri" panose="020F0502020204030204" pitchFamily="34" charset="0"/>
              </a:rPr>
              <a:t>nyc</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D73A49"/>
                </a:solidFill>
                <a:latin typeface="Calibri" panose="020F0502020204030204" pitchFamily="34" charset="0"/>
                <a:cs typeface="Calibri" panose="020F0502020204030204" pitchFamily="34" charset="0"/>
              </a:rPr>
              <a:t>GROUP BY</a:t>
            </a:r>
            <a:r>
              <a:rPr lang="en-US" sz="1200">
                <a:solidFill>
                  <a:srgbClr val="24292E"/>
                </a:solidFill>
                <a:latin typeface="Calibri" panose="020F0502020204030204" pitchFamily="34" charset="0"/>
                <a:cs typeface="Calibri" panose="020F0502020204030204" pitchFamily="34" charset="0"/>
              </a:rPr>
              <a:t> YEAR(</a:t>
            </a: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D73A49"/>
                </a:solidFill>
                <a:latin typeface="Calibri" panose="020F0502020204030204" pitchFamily="34" charset="0"/>
                <a:cs typeface="Calibri" panose="020F0502020204030204" pitchFamily="34" charset="0"/>
              </a:rPr>
              <a:t>ORDER BY</a:t>
            </a:r>
            <a:r>
              <a:rPr lang="en-US" sz="1200">
                <a:solidFill>
                  <a:srgbClr val="24292E"/>
                </a:solidFill>
                <a:latin typeface="Calibri" panose="020F0502020204030204" pitchFamily="34" charset="0"/>
                <a:cs typeface="Calibri" panose="020F0502020204030204" pitchFamily="34" charset="0"/>
              </a:rPr>
              <a:t> YEAR(</a:t>
            </a: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a:t>
            </a:r>
            <a:endParaRPr lang="en-US" sz="1200">
              <a:solidFill>
                <a:srgbClr val="00000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EA62F678-A29E-4AEA-8F1E-26FE06287762}"/>
              </a:ext>
            </a:extLst>
          </p:cNvPr>
          <p:cNvPicPr>
            <a:picLocks noChangeAspect="1"/>
          </p:cNvPicPr>
          <p:nvPr/>
        </p:nvPicPr>
        <p:blipFill>
          <a:blip r:embed="rId2"/>
          <a:stretch>
            <a:fillRect/>
          </a:stretch>
        </p:blipFill>
        <p:spPr>
          <a:xfrm>
            <a:off x="8876515" y="4147693"/>
            <a:ext cx="3307085" cy="2623961"/>
          </a:xfrm>
          <a:prstGeom prst="rect">
            <a:avLst/>
          </a:prstGeom>
          <a:ln>
            <a:solidFill>
              <a:schemeClr val="bg2">
                <a:lumMod val="50000"/>
              </a:schemeClr>
            </a:solidFill>
          </a:ln>
        </p:spPr>
      </p:pic>
      <p:sp>
        <p:nvSpPr>
          <p:cNvPr id="6" name="Rectangle 5">
            <a:extLst>
              <a:ext uri="{FF2B5EF4-FFF2-40B4-BE49-F238E27FC236}">
                <a16:creationId xmlns:a16="http://schemas.microsoft.com/office/drawing/2014/main" id="{FD3FF27C-3EE3-4552-AC82-8777FA6B2C13}"/>
              </a:ext>
            </a:extLst>
          </p:cNvPr>
          <p:cNvSpPr/>
          <p:nvPr/>
        </p:nvSpPr>
        <p:spPr bwMode="auto">
          <a:xfrm>
            <a:off x="5828947" y="1714500"/>
            <a:ext cx="3581753" cy="20320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299959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7229" y="908672"/>
            <a:ext cx="7756474" cy="221599"/>
          </a:xfrm>
          <a:prstGeom prst="rect">
            <a:avLst/>
          </a:prstGeom>
        </p:spPr>
        <p:txBody>
          <a:bodyPr vert="horz" wrap="square" lIns="0" tIns="0" rIns="0" bIns="0" rtlCol="0" anchor="t">
            <a:spAutoFit/>
          </a:bodyPr>
          <a:lstStyle/>
          <a:p>
            <a:pPr defTabSz="797815">
              <a:lnSpc>
                <a:spcPct val="90000"/>
              </a:lnSpc>
              <a:spcBef>
                <a:spcPct val="0"/>
              </a:spcBef>
              <a:spcAft>
                <a:spcPts val="800"/>
              </a:spcAft>
              <a:defRPr/>
            </a:pPr>
            <a:r>
              <a:rPr lang="en-US" sz="1600">
                <a:solidFill>
                  <a:srgbClr val="000000"/>
                </a:solidFill>
                <a:latin typeface="Segoe UI"/>
                <a:cs typeface="Segoe UI"/>
              </a:rPr>
              <a:t>Limitless analytics service with unmatched time to insight</a:t>
            </a:r>
            <a:endParaRPr lang="en-US" sz="1600">
              <a:ln w="3175">
                <a:noFill/>
              </a:ln>
              <a:solidFill>
                <a:srgbClr val="000000"/>
              </a:solidFill>
              <a:latin typeface="Segoe UI"/>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4671" y="1364926"/>
            <a:ext cx="8039466" cy="4831665"/>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algn="ctr" defTabSz="914225">
              <a:defRPr/>
            </a:pPr>
            <a:endParaRPr lang="en-US" sz="1200" b="1">
              <a:solidFill>
                <a:srgbClr val="0070C3"/>
              </a:solidFill>
              <a:latin typeface="Segoe UI"/>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6508" y="1813522"/>
            <a:ext cx="7654240" cy="331105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200">
                <a:solidFill>
                  <a:srgbClr val="0078D7"/>
                </a:soli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55" tIns="0" rIns="0" bIns="0"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1300"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760" y="2647519"/>
            <a:ext cx="7427182" cy="235046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3331" y="4997979"/>
            <a:ext cx="7653535" cy="105754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18855" rIns="0" bIns="0"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300" b="1">
                  <a:solidFill>
                    <a:srgbClr val="0078D4"/>
                  </a:solidFill>
                  <a:latin typeface="Segoe UI Semibold"/>
                  <a:ea typeface="Segoe UI" pitchFamily="34" charset="0"/>
                  <a:cs typeface="Segoe UI Semibold" panose="020B0502040204020203" pitchFamily="34" charset="0"/>
                </a:rPr>
                <a:t>Azure</a:t>
              </a:r>
            </a:p>
            <a:p>
              <a:pPr defTabSz="932293" fontAlgn="base">
                <a:spcBef>
                  <a:spcPct val="0"/>
                </a:spcBef>
                <a:spcAft>
                  <a:spcPct val="0"/>
                </a:spcAft>
                <a:defRPr/>
              </a:pPr>
              <a:r>
                <a:rPr lang="en-US" sz="1300" b="1">
                  <a:solidFill>
                    <a:srgbClr val="000000"/>
                  </a:solidFill>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Common Data Model</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Enterprise Security</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029262" y="5769378"/>
            <a:ext cx="1041292" cy="60078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554" y="6131037"/>
            <a:ext cx="3056552" cy="478261"/>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dirty="0">
                <a:gradFill>
                  <a:gsLst>
                    <a:gs pos="2917">
                      <a:prstClr val="black"/>
                    </a:gs>
                    <a:gs pos="30000">
                      <a:prstClr val="black"/>
                    </a:gs>
                  </a:gsLst>
                  <a:lin ang="5400000" scaled="0"/>
                </a:gradFill>
                <a:latin typeface="Segoe UI"/>
              </a:rPr>
              <a:t>Data </a:t>
            </a:r>
            <a:r>
              <a:rPr lang="en-US" sz="1372" b="1" dirty="0">
                <a:gradFill>
                  <a:gsLst>
                    <a:gs pos="2917">
                      <a:prstClr val="black"/>
                    </a:gs>
                    <a:gs pos="30000">
                      <a:prstClr val="black"/>
                    </a:gs>
                  </a:gsLst>
                  <a:lin ang="5400000" scaled="0"/>
                </a:gradFill>
                <a:latin typeface="Segoe UI"/>
              </a:rPr>
              <a:t>lake integrated </a:t>
            </a:r>
            <a:r>
              <a:rPr lang="en-US" sz="1372" dirty="0">
                <a:gradFill>
                  <a:gsLst>
                    <a:gs pos="2917">
                      <a:prstClr val="black"/>
                    </a:gs>
                    <a:gs pos="30000">
                      <a:prstClr val="black"/>
                    </a:gs>
                  </a:gsLst>
                  <a:lin ang="5400000" scaled="0"/>
                </a:gradFill>
                <a:latin typeface="Segoe UI"/>
              </a:rPr>
              <a:t>and Common Data Model aware</a:t>
            </a:r>
            <a:endParaRPr lang="en-US" sz="1372" b="1" dirty="0">
              <a:gradFill>
                <a:gsLst>
                  <a:gs pos="2917">
                    <a:prstClr val="black"/>
                  </a:gs>
                  <a:gs pos="30000">
                    <a:prstClr val="black"/>
                  </a:gs>
                </a:gsLst>
                <a:lin ang="5400000" scaled="0"/>
              </a:gradFill>
              <a:latin typeface="Segoe UI"/>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987" y="4424394"/>
            <a:ext cx="1612138"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987" y="3331430"/>
            <a:ext cx="1612137" cy="430421"/>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987" y="2781936"/>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987" y="3874899"/>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554" y="5257559"/>
            <a:ext cx="3056552" cy="6478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t>
            </a:r>
            <a:r>
              <a:rPr lang="en-US" sz="1372" b="1">
                <a:gradFill>
                  <a:gsLst>
                    <a:gs pos="2917">
                      <a:prstClr val="black"/>
                    </a:gs>
                    <a:gs pos="30000">
                      <a:prstClr val="black"/>
                    </a:gs>
                  </a:gsLst>
                  <a:lin ang="5400000" scaled="0"/>
                </a:gradFill>
                <a:latin typeface="Segoe UI"/>
              </a:rPr>
              <a:t>platform services </a:t>
            </a:r>
            <a:br>
              <a:rPr lang="en-US" sz="1372" b="1">
                <a:gradFill>
                  <a:gsLst>
                    <a:gs pos="2917">
                      <a:prstClr val="black"/>
                    </a:gs>
                    <a:gs pos="30000">
                      <a:prstClr val="black"/>
                    </a:gs>
                  </a:gsLst>
                  <a:lin ang="5400000" scaled="0"/>
                </a:gradFill>
                <a:latin typeface="Segoe UI"/>
              </a:rPr>
            </a:br>
            <a:r>
              <a:rPr lang="en-US" sz="1372">
                <a:gradFill>
                  <a:gsLst>
                    <a:gs pos="2917">
                      <a:prstClr val="black"/>
                    </a:gs>
                    <a:gs pos="30000">
                      <a:prstClr val="black"/>
                    </a:gs>
                  </a:gsLst>
                  <a:lin ang="5400000" scaled="0"/>
                </a:gradFill>
                <a:latin typeface="Segoe UI"/>
              </a:rPr>
              <a:t>for, management, security, monitoring, and </a:t>
            </a:r>
            <a:r>
              <a:rPr lang="en-US" sz="1372" err="1">
                <a:gradFill>
                  <a:gsLst>
                    <a:gs pos="2917">
                      <a:prstClr val="black"/>
                    </a:gs>
                    <a:gs pos="30000">
                      <a:prstClr val="black"/>
                    </a:gs>
                  </a:gsLst>
                  <a:lin ang="5400000" scaled="0"/>
                </a:gradFill>
                <a:latin typeface="Segoe UI"/>
              </a:rPr>
              <a:t>metastore</a:t>
            </a:r>
            <a:endParaRPr lang="en-US" sz="1372" b="1">
              <a:gradFill>
                <a:gsLst>
                  <a:gs pos="2917">
                    <a:prstClr val="black"/>
                  </a:gs>
                  <a:gs pos="30000">
                    <a:prstClr val="black"/>
                  </a:gs>
                </a:gsLst>
                <a:lin ang="5400000" scaled="0"/>
              </a:gradFill>
              <a:latin typeface="Segoe UI"/>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38430" y="4797939"/>
            <a:ext cx="932124" cy="78353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8437" y="2781935"/>
            <a:ext cx="0" cy="2078905"/>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441" y="4602135"/>
            <a:ext cx="4212821"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49" y="4060091"/>
            <a:ext cx="2076614" cy="49072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441" y="4062302"/>
            <a:ext cx="2084745" cy="49072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400">
                <a:gradFill>
                  <a:gsLst>
                    <a:gs pos="0">
                      <a:srgbClr val="FFFFFF"/>
                    </a:gs>
                    <a:gs pos="100000">
                      <a:srgbClr val="FFFFFF"/>
                    </a:gs>
                  </a:gsLst>
                  <a:lin ang="5400000" scaled="0"/>
                </a:gradFill>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441" y="3856927"/>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554" y="2695059"/>
            <a:ext cx="3056552" cy="2336853"/>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analytics runtimes available provisioned and serverless on-demand </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SQL Analytics </a:t>
            </a:r>
            <a:r>
              <a:rPr lang="en-US" sz="1372">
                <a:gradFill>
                  <a:gsLst>
                    <a:gs pos="2917">
                      <a:prstClr val="black"/>
                    </a:gs>
                    <a:gs pos="30000">
                      <a:prstClr val="black"/>
                    </a:gs>
                  </a:gsLst>
                  <a:lin ang="5400000" scaled="0"/>
                </a:gradFill>
                <a:latin typeface="Segoe UI"/>
              </a:rPr>
              <a:t>offering T-SQL for batch, streaming and interactive processing</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Spark</a:t>
            </a:r>
            <a:r>
              <a:rPr lang="en-US" sz="1372">
                <a:gradFill>
                  <a:gsLst>
                    <a:gs pos="2917">
                      <a:prstClr val="black"/>
                    </a:gs>
                    <a:gs pos="30000">
                      <a:prstClr val="black"/>
                    </a:gs>
                  </a:gsLst>
                  <a:lin ang="5400000" scaled="0"/>
                </a:gradFill>
                <a:latin typeface="Segoe UI"/>
              </a:rPr>
              <a:t> for big data processing with Python, Scala, R 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flipV="1">
            <a:off x="7818539" y="3863486"/>
            <a:ext cx="1252015" cy="48972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441" y="3494164"/>
            <a:ext cx="2084745"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PROVISIONED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48" y="3494164"/>
            <a:ext cx="2076614" cy="25870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441" y="3300642"/>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441"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441" y="2760100"/>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52711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23988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.NET</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595264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666541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Scala</a:t>
            </a:r>
          </a:p>
        </p:txBody>
      </p:sp>
      <p:sp>
        <p:nvSpPr>
          <p:cNvPr id="70" name="Rectangle 69">
            <a:extLst>
              <a:ext uri="{FF2B5EF4-FFF2-40B4-BE49-F238E27FC236}">
                <a16:creationId xmlns:a16="http://schemas.microsoft.com/office/drawing/2014/main" id="{963039AD-E708-4840-8BF9-8F0F23298DB6}"/>
              </a:ext>
            </a:extLst>
          </p:cNvPr>
          <p:cNvSpPr/>
          <p:nvPr/>
        </p:nvSpPr>
        <p:spPr bwMode="auto">
          <a:xfrm>
            <a:off x="7367960"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R</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3703" y="2230370"/>
            <a:ext cx="886852" cy="66503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554" y="1991328"/>
            <a:ext cx="3056552" cy="478084"/>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Multiple </a:t>
            </a:r>
            <a:r>
              <a:rPr lang="en-US" sz="1372" b="1">
                <a:gradFill>
                  <a:gsLst>
                    <a:gs pos="2917">
                      <a:prstClr val="black"/>
                    </a:gs>
                    <a:gs pos="30000">
                      <a:prstClr val="black"/>
                    </a:gs>
                  </a:gsLst>
                  <a:lin ang="5400000" scaled="0"/>
                </a:gradFill>
                <a:latin typeface="Segoe UI"/>
              </a:rPr>
              <a:t>languages </a:t>
            </a:r>
            <a:r>
              <a:rPr lang="en-US" sz="1372">
                <a:gradFill>
                  <a:gsLst>
                    <a:gs pos="2917">
                      <a:prstClr val="black"/>
                    </a:gs>
                    <a:gs pos="30000">
                      <a:prstClr val="black"/>
                    </a:gs>
                  </a:gsLst>
                  <a:lin ang="5400000" scaled="0"/>
                </a:gradFill>
                <a:latin typeface="Segoe UI"/>
              </a:rPr>
              <a:t>suited to different analytics workloads</a:t>
            </a:r>
            <a:endParaRPr lang="en-US" sz="1372" b="1">
              <a:gradFill>
                <a:gsLst>
                  <a:gs pos="2917">
                    <a:prstClr val="black"/>
                  </a:gs>
                  <a:gs pos="30000">
                    <a:prstClr val="black"/>
                  </a:gs>
                </a:gsLst>
                <a:lin ang="5400000" scaled="0"/>
              </a:gradFill>
              <a:latin typeface="Segoe UI"/>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760" y="2165519"/>
            <a:ext cx="7427182" cy="386186"/>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440" y="2238836"/>
            <a:ext cx="1962596" cy="21780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00" b="1">
                <a:solidFill>
                  <a:schemeClr val="tx2"/>
                </a:solidFill>
                <a:latin typeface="Segoe UI" panose="020B0502040204020203" pitchFamily="34" charset="0"/>
                <a:cs typeface="Segoe UI" panose="020B0502040204020203" pitchFamily="34" charset="0"/>
              </a:rPr>
              <a:t>Azure Synapse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38430" y="1485495"/>
            <a:ext cx="932124" cy="82583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554" y="1205311"/>
            <a:ext cx="3056552" cy="56036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SaaS </a:t>
            </a:r>
            <a:r>
              <a:rPr lang="en-US" sz="1372" b="1">
                <a:gradFill>
                  <a:gsLst>
                    <a:gs pos="2917">
                      <a:prstClr val="black"/>
                    </a:gs>
                    <a:gs pos="30000">
                      <a:prstClr val="black"/>
                    </a:gs>
                  </a:gsLst>
                  <a:lin ang="5400000" scaled="0"/>
                </a:gradFill>
                <a:latin typeface="Segoe UI"/>
              </a:rPr>
              <a:t>developer experiences </a:t>
            </a:r>
            <a:r>
              <a:rPr lang="en-US" sz="1372">
                <a:gradFill>
                  <a:gsLst>
                    <a:gs pos="2917">
                      <a:prstClr val="black"/>
                    </a:gs>
                    <a:gs pos="30000">
                      <a:prstClr val="black"/>
                    </a:gs>
                  </a:gsLst>
                  <a:lin ang="5400000" scaled="0"/>
                </a:gradFill>
                <a:latin typeface="Segoe UI"/>
              </a:rPr>
              <a:t>for code free and code first</a:t>
            </a:r>
            <a:endParaRPr lang="en-US" sz="2745" b="1">
              <a:gradFill>
                <a:gsLst>
                  <a:gs pos="2917">
                    <a:prstClr val="black"/>
                  </a:gs>
                  <a:gs pos="30000">
                    <a:prstClr val="black"/>
                  </a:gs>
                </a:gsLst>
                <a:lin ang="5400000" scaled="0"/>
              </a:gradFill>
              <a:latin typeface="Segoe UI"/>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8437" y="2257634"/>
            <a:ext cx="0" cy="228338"/>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235999" y="1482274"/>
            <a:ext cx="5086074" cy="483391"/>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72" b="1">
                <a:solidFill>
                  <a:schemeClr val="tx2"/>
                </a:solidFill>
                <a:latin typeface="Segoe UI Semibold"/>
              </a:rPr>
              <a:t>Artificial Intelligence / Machine Learning / Internet of Things</a:t>
            </a:r>
          </a:p>
          <a:p>
            <a:pPr defTabSz="914225">
              <a:lnSpc>
                <a:spcPct val="120000"/>
              </a:lnSpc>
              <a:defRPr/>
            </a:pPr>
            <a:r>
              <a:rPr lang="en-US" sz="1372" b="1">
                <a:solidFill>
                  <a:schemeClr val="tx2"/>
                </a:solidFill>
                <a:latin typeface="Segoe UI Semibold"/>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554" y="374121"/>
            <a:ext cx="3056552" cy="60554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dirty="0">
                <a:gradFill>
                  <a:gsLst>
                    <a:gs pos="2917">
                      <a:prstClr val="black"/>
                    </a:gs>
                    <a:gs pos="30000">
                      <a:prstClr val="black"/>
                    </a:gs>
                  </a:gsLst>
                  <a:lin ang="5400000" scaled="0"/>
                </a:gradFill>
                <a:latin typeface="Segoe UI"/>
              </a:rPr>
              <a:t>Designed for analytics </a:t>
            </a:r>
            <a:r>
              <a:rPr lang="en-US" sz="1372" b="1" dirty="0">
                <a:gradFill>
                  <a:gsLst>
                    <a:gs pos="2917">
                      <a:prstClr val="black"/>
                    </a:gs>
                    <a:gs pos="30000">
                      <a:prstClr val="black"/>
                    </a:gs>
                  </a:gsLst>
                  <a:lin ang="5400000" scaled="0"/>
                </a:gradFill>
                <a:latin typeface="Segoe UI"/>
              </a:rPr>
              <a:t>workloads at any scale</a:t>
            </a:r>
            <a:endParaRPr lang="en-US" sz="2745" b="1" dirty="0">
              <a:gradFill>
                <a:gsLst>
                  <a:gs pos="2917">
                    <a:prstClr val="black"/>
                  </a:gs>
                  <a:gs pos="30000">
                    <a:prstClr val="black"/>
                  </a:gs>
                </a:gsLst>
                <a:lin ang="5400000" scaled="0"/>
              </a:gradFill>
              <a:latin typeface="Segoe UI"/>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flipV="1">
            <a:off x="8138430" y="676893"/>
            <a:ext cx="932124" cy="88661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684" y="4424394"/>
            <a:ext cx="1612138"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682" y="3331430"/>
            <a:ext cx="1612137" cy="43042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682" y="2781936"/>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682" y="3874899"/>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345671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0"/>
                                  </p:stCondLst>
                                  <p:childTnLst>
                                    <p:set>
                                      <p:cBhvr>
                                        <p:cTn id="119" dur="1" fill="hold">
                                          <p:stCondLst>
                                            <p:cond delay="0"/>
                                          </p:stCondLst>
                                        </p:cTn>
                                        <p:tgtEl>
                                          <p:spTgt spid="70"/>
                                        </p:tgtEl>
                                        <p:attrNameLst>
                                          <p:attrName>style.visibility</p:attrName>
                                        </p:attrNameLst>
                                      </p:cBhvr>
                                      <p:to>
                                        <p:strVal val="visible"/>
                                      </p:to>
                                    </p:set>
                                    <p:animEffect transition="in" filter="fade">
                                      <p:cBhvr>
                                        <p:cTn id="120" dur="400"/>
                                        <p:tgtEl>
                                          <p:spTgt spid="70"/>
                                        </p:tgtEl>
                                      </p:cBhvr>
                                    </p:animEffect>
                                  </p:childTnLst>
                                </p:cTn>
                              </p:par>
                            </p:childTnLst>
                          </p:cTn>
                        </p:par>
                        <p:par>
                          <p:cTn id="121" fill="hold">
                            <p:stCondLst>
                              <p:cond delay="2900"/>
                            </p:stCondLst>
                            <p:childTnLst>
                              <p:par>
                                <p:cTn id="122" presetID="10" presetClass="entr" presetSubtype="0" fill="hold" grpId="0" nodeType="afterEffect">
                                  <p:stCondLst>
                                    <p:cond delay="200"/>
                                  </p:stCondLst>
                                  <p:childTnLst>
                                    <p:set>
                                      <p:cBhvr>
                                        <p:cTn id="123" dur="1" fill="hold">
                                          <p:stCondLst>
                                            <p:cond delay="0"/>
                                          </p:stCondLst>
                                        </p:cTn>
                                        <p:tgtEl>
                                          <p:spTgt spid="72"/>
                                        </p:tgtEl>
                                        <p:attrNameLst>
                                          <p:attrName>style.visibility</p:attrName>
                                        </p:attrNameLst>
                                      </p:cBhvr>
                                      <p:to>
                                        <p:strVal val="visible"/>
                                      </p:to>
                                    </p:set>
                                    <p:animEffect transition="in" filter="fade">
                                      <p:cBhvr>
                                        <p:cTn id="124" dur="200"/>
                                        <p:tgtEl>
                                          <p:spTgt spid="72"/>
                                        </p:tgtEl>
                                      </p:cBhvr>
                                    </p:animEffect>
                                  </p:childTnLst>
                                </p:cTn>
                              </p:par>
                              <p:par>
                                <p:cTn id="125" presetID="10" presetClass="entr" presetSubtype="0" fill="hold" nodeType="with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fade">
                                      <p:cBhvr>
                                        <p:cTn id="127" dur="200"/>
                                        <p:tgtEl>
                                          <p:spTgt spid="7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73"/>
                                        </p:tgtEl>
                                        <p:attrNameLst>
                                          <p:attrName>style.visibility</p:attrName>
                                        </p:attrNameLst>
                                      </p:cBhvr>
                                      <p:to>
                                        <p:strVal val="visible"/>
                                      </p:to>
                                    </p:set>
                                    <p:animEffect transition="in" filter="fade">
                                      <p:cBhvr>
                                        <p:cTn id="132" dur="500"/>
                                        <p:tgtEl>
                                          <p:spTgt spid="73"/>
                                        </p:tgtEl>
                                      </p:cBhvr>
                                    </p:animEffect>
                                  </p:childTnLst>
                                </p:cTn>
                              </p:par>
                              <p:par>
                                <p:cTn id="133" presetID="16" presetClass="entr" presetSubtype="42" fill="hold" nodeType="withEffect">
                                  <p:stCondLst>
                                    <p:cond delay="0"/>
                                  </p:stCondLst>
                                  <p:childTnLst>
                                    <p:set>
                                      <p:cBhvr>
                                        <p:cTn id="134" dur="1" fill="hold">
                                          <p:stCondLst>
                                            <p:cond delay="0"/>
                                          </p:stCondLst>
                                        </p:cTn>
                                        <p:tgtEl>
                                          <p:spTgt spid="77"/>
                                        </p:tgtEl>
                                        <p:attrNameLst>
                                          <p:attrName>style.visibility</p:attrName>
                                        </p:attrNameLst>
                                      </p:cBhvr>
                                      <p:to>
                                        <p:strVal val="visible"/>
                                      </p:to>
                                    </p:set>
                                    <p:animEffect transition="in" filter="barn(outHorizontal)">
                                      <p:cBhvr>
                                        <p:cTn id="135" dur="500"/>
                                        <p:tgtEl>
                                          <p:spTgt spid="77"/>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74"/>
                                        </p:tgtEl>
                                        <p:attrNameLst>
                                          <p:attrName>style.visibility</p:attrName>
                                        </p:attrNameLst>
                                      </p:cBhvr>
                                      <p:to>
                                        <p:strVal val="visible"/>
                                      </p:to>
                                    </p:set>
                                    <p:animEffect transition="in" filter="fade">
                                      <p:cBhvr>
                                        <p:cTn id="139" dur="500"/>
                                        <p:tgtEl>
                                          <p:spTgt spid="74"/>
                                        </p:tgtEl>
                                      </p:cBhvr>
                                    </p:animEffect>
                                  </p:childTnLst>
                                </p:cTn>
                              </p:par>
                            </p:childTnLst>
                          </p:cTn>
                        </p:par>
                        <p:par>
                          <p:cTn id="140" fill="hold">
                            <p:stCondLst>
                              <p:cond delay="1000"/>
                            </p:stCondLst>
                            <p:childTnLst>
                              <p:par>
                                <p:cTn id="141" presetID="10" presetClass="entr" presetSubtype="0" fill="hold" grpId="0" nodeType="afterEffect">
                                  <p:stCondLst>
                                    <p:cond delay="200"/>
                                  </p:stCondLst>
                                  <p:childTnLst>
                                    <p:set>
                                      <p:cBhvr>
                                        <p:cTn id="142" dur="1" fill="hold">
                                          <p:stCondLst>
                                            <p:cond delay="0"/>
                                          </p:stCondLst>
                                        </p:cTn>
                                        <p:tgtEl>
                                          <p:spTgt spid="76"/>
                                        </p:tgtEl>
                                        <p:attrNameLst>
                                          <p:attrName>style.visibility</p:attrName>
                                        </p:attrNameLst>
                                      </p:cBhvr>
                                      <p:to>
                                        <p:strVal val="visible"/>
                                      </p:to>
                                    </p:set>
                                    <p:animEffect transition="in" filter="fade">
                                      <p:cBhvr>
                                        <p:cTn id="143" dur="200"/>
                                        <p:tgtEl>
                                          <p:spTgt spid="76"/>
                                        </p:tgtEl>
                                      </p:cBhvr>
                                    </p:animEffect>
                                  </p:childTnLst>
                                </p:cTn>
                              </p:par>
                              <p:par>
                                <p:cTn id="144" presetID="10" presetClass="entr" presetSubtype="0" fill="hold" nodeType="withEffect">
                                  <p:stCondLst>
                                    <p:cond delay="0"/>
                                  </p:stCondLst>
                                  <p:childTnLst>
                                    <p:set>
                                      <p:cBhvr>
                                        <p:cTn id="145" dur="1" fill="hold">
                                          <p:stCondLst>
                                            <p:cond delay="0"/>
                                          </p:stCondLst>
                                        </p:cTn>
                                        <p:tgtEl>
                                          <p:spTgt spid="75"/>
                                        </p:tgtEl>
                                        <p:attrNameLst>
                                          <p:attrName>style.visibility</p:attrName>
                                        </p:attrNameLst>
                                      </p:cBhvr>
                                      <p:to>
                                        <p:strVal val="visible"/>
                                      </p:to>
                                    </p:set>
                                    <p:animEffect transition="in" filter="fade">
                                      <p:cBhvr>
                                        <p:cTn id="146" dur="200"/>
                                        <p:tgtEl>
                                          <p:spTgt spid="75"/>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500"/>
                                        <p:tgtEl>
                                          <p:spTgt spid="78"/>
                                        </p:tgtEl>
                                      </p:cBhvr>
                                    </p:animEffect>
                                  </p:childTnLst>
                                </p:cTn>
                              </p:par>
                            </p:childTnLst>
                          </p:cTn>
                        </p:par>
                        <p:par>
                          <p:cTn id="152" fill="hold">
                            <p:stCondLst>
                              <p:cond delay="500"/>
                            </p:stCondLst>
                            <p:childTnLst>
                              <p:par>
                                <p:cTn id="153" presetID="10" presetClass="entr" presetSubtype="0" fill="hold" grpId="0" nodeType="afterEffect">
                                  <p:stCondLst>
                                    <p:cond delay="500"/>
                                  </p:stCondLst>
                                  <p:childTnLst>
                                    <p:set>
                                      <p:cBhvr>
                                        <p:cTn id="154" dur="1" fill="hold">
                                          <p:stCondLst>
                                            <p:cond delay="0"/>
                                          </p:stCondLst>
                                        </p:cTn>
                                        <p:tgtEl>
                                          <p:spTgt spid="79"/>
                                        </p:tgtEl>
                                        <p:attrNameLst>
                                          <p:attrName>style.visibility</p:attrName>
                                        </p:attrNameLst>
                                      </p:cBhvr>
                                      <p:to>
                                        <p:strVal val="visible"/>
                                      </p:to>
                                    </p:set>
                                    <p:animEffect transition="in" filter="fade">
                                      <p:cBhvr>
                                        <p:cTn id="155" dur="200"/>
                                        <p:tgtEl>
                                          <p:spTgt spid="79"/>
                                        </p:tgtEl>
                                      </p:cBhvr>
                                    </p:animEffect>
                                  </p:childTnLst>
                                </p:cTn>
                              </p:par>
                              <p:par>
                                <p:cTn id="156" presetID="10" presetClass="entr" presetSubtype="0" fill="hold" nodeType="withEffect">
                                  <p:stCondLst>
                                    <p:cond delay="500"/>
                                  </p:stCondLst>
                                  <p:childTnLst>
                                    <p:set>
                                      <p:cBhvr>
                                        <p:cTn id="157" dur="1" fill="hold">
                                          <p:stCondLst>
                                            <p:cond delay="0"/>
                                          </p:stCondLst>
                                        </p:cTn>
                                        <p:tgtEl>
                                          <p:spTgt spid="80"/>
                                        </p:tgtEl>
                                        <p:attrNameLst>
                                          <p:attrName>style.visibility</p:attrName>
                                        </p:attrNameLst>
                                      </p:cBhvr>
                                      <p:to>
                                        <p:strVal val="visible"/>
                                      </p:to>
                                    </p:set>
                                    <p:animEffect transition="in" filter="fade">
                                      <p:cBhvr>
                                        <p:cTn id="158" dur="200"/>
                                        <p:tgtEl>
                                          <p:spTgt spid="80"/>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fade">
                                      <p:cBhvr>
                                        <p:cTn id="163" dur="200"/>
                                        <p:tgtEl>
                                          <p:spTgt spid="83"/>
                                        </p:tgtEl>
                                      </p:cBhvr>
                                    </p:animEffect>
                                  </p:childTnLst>
                                </p:cTn>
                              </p:par>
                            </p:childTnLst>
                          </p:cTn>
                        </p:par>
                        <p:par>
                          <p:cTn id="164" fill="hold">
                            <p:stCondLst>
                              <p:cond delay="200"/>
                            </p:stCondLst>
                            <p:childTnLst>
                              <p:par>
                                <p:cTn id="165" presetID="10" presetClass="entr" presetSubtype="0" fill="hold" grpId="0" nodeType="afterEffect">
                                  <p:stCondLst>
                                    <p:cond delay="200"/>
                                  </p:stCondLst>
                                  <p:childTnLst>
                                    <p:set>
                                      <p:cBhvr>
                                        <p:cTn id="166" dur="1" fill="hold">
                                          <p:stCondLst>
                                            <p:cond delay="0"/>
                                          </p:stCondLst>
                                        </p:cTn>
                                        <p:tgtEl>
                                          <p:spTgt spid="82"/>
                                        </p:tgtEl>
                                        <p:attrNameLst>
                                          <p:attrName>style.visibility</p:attrName>
                                        </p:attrNameLst>
                                      </p:cBhvr>
                                      <p:to>
                                        <p:strVal val="visible"/>
                                      </p:to>
                                    </p:set>
                                    <p:animEffect transition="in" filter="fade">
                                      <p:cBhvr>
                                        <p:cTn id="167" dur="200"/>
                                        <p:tgtEl>
                                          <p:spTgt spid="82"/>
                                        </p:tgtEl>
                                      </p:cBhvr>
                                    </p:animEffect>
                                  </p:childTnLst>
                                </p:cTn>
                              </p:par>
                            </p:childTnLst>
                          </p:cTn>
                        </p:par>
                        <p:par>
                          <p:cTn id="168" fill="hold">
                            <p:stCondLst>
                              <p:cond delay="600"/>
                            </p:stCondLst>
                            <p:childTnLst>
                              <p:par>
                                <p:cTn id="169" presetID="10" presetClass="entr" presetSubtype="0" fill="hold" grpId="0" nodeType="afterEffect">
                                  <p:stCondLst>
                                    <p:cond delay="200"/>
                                  </p:stCondLst>
                                  <p:childTnLst>
                                    <p:set>
                                      <p:cBhvr>
                                        <p:cTn id="170" dur="1" fill="hold">
                                          <p:stCondLst>
                                            <p:cond delay="0"/>
                                          </p:stCondLst>
                                        </p:cTn>
                                        <p:tgtEl>
                                          <p:spTgt spid="84"/>
                                        </p:tgtEl>
                                        <p:attrNameLst>
                                          <p:attrName>style.visibility</p:attrName>
                                        </p:attrNameLst>
                                      </p:cBhvr>
                                      <p:to>
                                        <p:strVal val="visible"/>
                                      </p:to>
                                    </p:set>
                                    <p:animEffect transition="in" filter="fade">
                                      <p:cBhvr>
                                        <p:cTn id="171" dur="200"/>
                                        <p:tgtEl>
                                          <p:spTgt spid="84"/>
                                        </p:tgtEl>
                                      </p:cBhvr>
                                    </p:animEffect>
                                  </p:childTnLst>
                                </p:cTn>
                              </p:par>
                            </p:childTnLst>
                          </p:cTn>
                        </p:par>
                        <p:par>
                          <p:cTn id="172" fill="hold">
                            <p:stCondLst>
                              <p:cond delay="1000"/>
                            </p:stCondLst>
                            <p:childTnLst>
                              <p:par>
                                <p:cTn id="173" presetID="10" presetClass="entr" presetSubtype="0" fill="hold" grpId="0" nodeType="afterEffect">
                                  <p:stCondLst>
                                    <p:cond delay="200"/>
                                  </p:stCondLst>
                                  <p:childTnLst>
                                    <p:set>
                                      <p:cBhvr>
                                        <p:cTn id="174" dur="1" fill="hold">
                                          <p:stCondLst>
                                            <p:cond delay="0"/>
                                          </p:stCondLst>
                                        </p:cTn>
                                        <p:tgtEl>
                                          <p:spTgt spid="81"/>
                                        </p:tgtEl>
                                        <p:attrNameLst>
                                          <p:attrName>style.visibility</p:attrName>
                                        </p:attrNameLst>
                                      </p:cBhvr>
                                      <p:to>
                                        <p:strVal val="visible"/>
                                      </p:to>
                                    </p:set>
                                    <p:animEffect transition="in" filter="fade">
                                      <p:cBhvr>
                                        <p:cTn id="175"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0"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extLst>
    <p:ext uri="{6950BFC3-D8DA-4A85-94F7-54DA5524770B}">
      <p188:commentRel xmlns="" xmlns:p188="http://schemas.microsoft.com/office/powerpoint/2018/8/main" r:id="rId4"/>
    </p:ext>
  </p:extLs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1EC393-92E4-4AD5-9A62-9C83649A5B95}"/>
              </a:ext>
            </a:extLst>
          </p:cNvPr>
          <p:cNvSpPr>
            <a:spLocks noGrp="1"/>
          </p:cNvSpPr>
          <p:nvPr>
            <p:ph type="title"/>
          </p:nvPr>
        </p:nvSpPr>
        <p:spPr>
          <a:xfrm>
            <a:off x="427229" y="223038"/>
            <a:ext cx="11495532" cy="757914"/>
          </a:xfrm>
        </p:spPr>
        <p:txBody>
          <a:bodyPr/>
          <a:lstStyle/>
          <a:p>
            <a:r>
              <a:rPr lang="en-US"/>
              <a:t>Synapse SQL Serverless – Querying specific files</a:t>
            </a:r>
          </a:p>
        </p:txBody>
      </p:sp>
      <p:sp>
        <p:nvSpPr>
          <p:cNvPr id="4" name="Text Placeholder 3">
            <a:extLst>
              <a:ext uri="{FF2B5EF4-FFF2-40B4-BE49-F238E27FC236}">
                <a16:creationId xmlns:a16="http://schemas.microsoft.com/office/drawing/2014/main" id="{2F5CCE26-DEEC-4C93-9A83-EFA13E15FA8B}"/>
              </a:ext>
            </a:extLst>
          </p:cNvPr>
          <p:cNvSpPr>
            <a:spLocks noGrp="1"/>
          </p:cNvSpPr>
          <p:nvPr>
            <p:ph type="body" sz="quarter" idx="11"/>
          </p:nvPr>
        </p:nvSpPr>
        <p:spPr>
          <a:xfrm>
            <a:off x="427229" y="1130240"/>
            <a:ext cx="4540370" cy="4242762"/>
          </a:xfrm>
        </p:spPr>
        <p:txBody>
          <a:bodyPr/>
          <a:lstStyle/>
          <a:p>
            <a:pPr>
              <a:spcAft>
                <a:spcPts val="600"/>
              </a:spcAft>
            </a:pPr>
            <a:r>
              <a:rPr lang="en-US" sz="1961" dirty="0">
                <a:solidFill>
                  <a:schemeClr val="tx2"/>
                </a:solidFill>
                <a:latin typeface="+mj-lt"/>
              </a:rPr>
              <a:t>Overview</a:t>
            </a:r>
          </a:p>
          <a:p>
            <a:pPr>
              <a:spcAft>
                <a:spcPts val="600"/>
              </a:spcAft>
            </a:pPr>
            <a:r>
              <a:rPr lang="en-US" sz="1765" dirty="0">
                <a:solidFill>
                  <a:srgbClr val="0000FF"/>
                </a:solidFill>
              </a:rPr>
              <a:t>filename</a:t>
            </a:r>
            <a:r>
              <a:rPr lang="en-US" sz="1765" dirty="0">
                <a:solidFill>
                  <a:schemeClr val="tx1"/>
                </a:solidFill>
              </a:rPr>
              <a:t> – Provides file name that originates row result</a:t>
            </a:r>
          </a:p>
          <a:p>
            <a:pPr>
              <a:spcAft>
                <a:spcPts val="600"/>
              </a:spcAft>
            </a:pPr>
            <a:endParaRPr lang="en-US" sz="1765" dirty="0">
              <a:solidFill>
                <a:srgbClr val="0000FF"/>
              </a:solidFill>
            </a:endParaRPr>
          </a:p>
          <a:p>
            <a:pPr>
              <a:spcAft>
                <a:spcPts val="600"/>
              </a:spcAft>
            </a:pPr>
            <a:r>
              <a:rPr lang="en-US" sz="1765" dirty="0" err="1">
                <a:solidFill>
                  <a:srgbClr val="0000FF"/>
                </a:solidFill>
              </a:rPr>
              <a:t>filepath</a:t>
            </a:r>
            <a:r>
              <a:rPr lang="en-US" sz="1765" dirty="0">
                <a:solidFill>
                  <a:schemeClr val="tx1"/>
                </a:solidFill>
              </a:rPr>
              <a:t> – Provides full path when no parameter is passed or part of path  when parameter is passed that originates result</a:t>
            </a:r>
          </a:p>
          <a:p>
            <a:pPr>
              <a:spcAft>
                <a:spcPts val="600"/>
              </a:spcAft>
            </a:pPr>
            <a:endParaRPr lang="en-US" sz="1765" dirty="0">
              <a:solidFill>
                <a:schemeClr val="tx2"/>
              </a:solidFill>
            </a:endParaRPr>
          </a:p>
          <a:p>
            <a:pPr>
              <a:spcAft>
                <a:spcPts val="600"/>
              </a:spcAft>
            </a:pPr>
            <a:r>
              <a:rPr lang="en-US" sz="1961" dirty="0">
                <a:solidFill>
                  <a:schemeClr val="tx2"/>
                </a:solidFill>
                <a:latin typeface="+mj-lt"/>
              </a:rPr>
              <a:t>Benefits</a:t>
            </a:r>
          </a:p>
          <a:p>
            <a:pPr>
              <a:spcAft>
                <a:spcPts val="600"/>
              </a:spcAft>
            </a:pPr>
            <a:r>
              <a:rPr lang="en-US" sz="1765" dirty="0">
                <a:solidFill>
                  <a:schemeClr val="tx1"/>
                </a:solidFill>
              </a:rPr>
              <a:t>Provides source name/path of file/folder for row result set</a:t>
            </a:r>
          </a:p>
          <a:p>
            <a:pPr>
              <a:spcAft>
                <a:spcPts val="600"/>
              </a:spcAft>
            </a:pPr>
            <a:endParaRPr lang="en-US" sz="1600" dirty="0">
              <a:solidFill>
                <a:schemeClr val="tx1"/>
              </a:solidFill>
            </a:endParaRPr>
          </a:p>
        </p:txBody>
      </p:sp>
      <p:sp>
        <p:nvSpPr>
          <p:cNvPr id="6" name="Rectangle 5">
            <a:extLst>
              <a:ext uri="{FF2B5EF4-FFF2-40B4-BE49-F238E27FC236}">
                <a16:creationId xmlns:a16="http://schemas.microsoft.com/office/drawing/2014/main" id="{88A43732-544F-4D3A-AEA5-4BB8170ECFE2}"/>
              </a:ext>
            </a:extLst>
          </p:cNvPr>
          <p:cNvSpPr/>
          <p:nvPr/>
        </p:nvSpPr>
        <p:spPr>
          <a:xfrm>
            <a:off x="6096000" y="2311713"/>
            <a:ext cx="5988894" cy="3785652"/>
          </a:xfrm>
          <a:prstGeom prst="rect">
            <a:avLst/>
          </a:prstGeom>
          <a:ln>
            <a:solidFill>
              <a:schemeClr val="bg2">
                <a:lumMod val="50000"/>
              </a:schemeClr>
            </a:solidFill>
          </a:ln>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r.filename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[filename]</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COUNT_BIG</a:t>
            </a:r>
            <a:r>
              <a:rPr lang="en-US" sz="1200">
                <a:solidFill>
                  <a:srgbClr val="212121"/>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[rows]</a:t>
            </a:r>
          </a:p>
          <a:p>
            <a:pPr defTabSz="914225">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OPENROWSET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BULK </a:t>
            </a:r>
            <a:r>
              <a:rPr lang="en-US" sz="1200">
                <a:solidFill>
                  <a:srgbClr val="A31515"/>
                </a:solidFill>
                <a:latin typeface="Calibri" panose="020F0502020204030204" pitchFamily="34" charset="0"/>
                <a:cs typeface="Calibri" panose="020F0502020204030204" pitchFamily="34" charset="0"/>
              </a:rPr>
              <a:t>'https://XXX.blob.core.windows.net/csv/taxi/yellow_tripdata_2017-1*.csv’</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FORMAT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'CSV'</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FIRSTROW</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09885A"/>
                </a:solidFill>
                <a:latin typeface="Calibri" panose="020F0502020204030204" pitchFamily="34" charset="0"/>
                <a:cs typeface="Calibri" panose="020F0502020204030204" pitchFamily="34" charset="0"/>
              </a:rPr>
              <a:t>2</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vendor_id</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INT</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pickup_datetime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DATETIME2</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dropoff_datetime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DATETIME2</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passenger_count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SMALLINT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trip_distance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FLOAT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&lt;…columns&gt;</a:t>
            </a:r>
          </a:p>
          <a:p>
            <a:pPr defTabSz="914225">
              <a:defRPr/>
            </a:pPr>
            <a:r>
              <a:rPr lang="en-US" sz="1200">
                <a:solidFill>
                  <a:srgbClr val="212121"/>
                </a:solidFill>
                <a:latin typeface="Calibri" panose="020F0502020204030204" pitchFamily="34" charset="0"/>
                <a:cs typeface="Calibri" panose="020F0502020204030204" pitchFamily="34" charset="0"/>
              </a:rPr>
              <a:t>    )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GROUP BY </a:t>
            </a:r>
            <a:r>
              <a:rPr lang="en-US" sz="1200" err="1">
                <a:solidFill>
                  <a:srgbClr val="212121"/>
                </a:solidFill>
                <a:latin typeface="Calibri" panose="020F0502020204030204" pitchFamily="34" charset="0"/>
                <a:cs typeface="Calibri" panose="020F0502020204030204" pitchFamily="34" charset="0"/>
              </a:rPr>
              <a:t>r.filename</a:t>
            </a:r>
            <a:r>
              <a:rPr lang="en-US" sz="1200">
                <a:solidFill>
                  <a:srgbClr val="212121"/>
                </a:solidFill>
                <a:latin typeface="Calibri" panose="020F0502020204030204" pitchFamily="34" charset="0"/>
                <a:cs typeface="Calibri" panose="020F0502020204030204" pitchFamily="34" charset="0"/>
              </a:rPr>
              <a:t>()</a:t>
            </a:r>
          </a:p>
          <a:p>
            <a:pPr defTabSz="914225">
              <a:defRPr/>
            </a:pPr>
            <a:endParaRPr lang="en-US" sz="1200">
              <a:solidFill>
                <a:srgbClr val="0000FF"/>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ORDER BY </a:t>
            </a:r>
            <a:r>
              <a:rPr lang="en-US" sz="1200">
                <a:solidFill>
                  <a:srgbClr val="212121"/>
                </a:solidFill>
                <a:latin typeface="Calibri" panose="020F0502020204030204" pitchFamily="34" charset="0"/>
                <a:cs typeface="Calibri" panose="020F0502020204030204" pitchFamily="34" charset="0"/>
              </a:rPr>
              <a:t>[filename]</a:t>
            </a:r>
          </a:p>
        </p:txBody>
      </p:sp>
      <p:pic>
        <p:nvPicPr>
          <p:cNvPr id="7" name="Picture 6">
            <a:extLst>
              <a:ext uri="{FF2B5EF4-FFF2-40B4-BE49-F238E27FC236}">
                <a16:creationId xmlns:a16="http://schemas.microsoft.com/office/drawing/2014/main" id="{4AAAB99C-70EC-41BC-BAEC-54085DD6E278}"/>
              </a:ext>
            </a:extLst>
          </p:cNvPr>
          <p:cNvPicPr>
            <a:picLocks noChangeAspect="1"/>
          </p:cNvPicPr>
          <p:nvPr/>
        </p:nvPicPr>
        <p:blipFill>
          <a:blip r:embed="rId2"/>
          <a:stretch>
            <a:fillRect/>
          </a:stretch>
        </p:blipFill>
        <p:spPr>
          <a:xfrm>
            <a:off x="8292238" y="5521404"/>
            <a:ext cx="3817363" cy="1244897"/>
          </a:xfrm>
          <a:prstGeom prst="rect">
            <a:avLst/>
          </a:prstGeom>
          <a:ln>
            <a:solidFill>
              <a:schemeClr val="bg2">
                <a:lumMod val="50000"/>
              </a:schemeClr>
            </a:solidFill>
          </a:ln>
        </p:spPr>
      </p:pic>
      <p:sp>
        <p:nvSpPr>
          <p:cNvPr id="10" name="Text Placeholder 3">
            <a:extLst>
              <a:ext uri="{FF2B5EF4-FFF2-40B4-BE49-F238E27FC236}">
                <a16:creationId xmlns:a16="http://schemas.microsoft.com/office/drawing/2014/main" id="{C86985D4-2D10-4197-A310-902058FFE9E6}"/>
              </a:ext>
            </a:extLst>
          </p:cNvPr>
          <p:cNvSpPr txBox="1">
            <a:spLocks/>
          </p:cNvSpPr>
          <p:nvPr/>
        </p:nvSpPr>
        <p:spPr>
          <a:xfrm>
            <a:off x="6096000" y="1961224"/>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filename function</a:t>
            </a:r>
          </a:p>
        </p:txBody>
      </p:sp>
      <p:sp>
        <p:nvSpPr>
          <p:cNvPr id="8" name="Rectangle 7">
            <a:extLst>
              <a:ext uri="{FF2B5EF4-FFF2-40B4-BE49-F238E27FC236}">
                <a16:creationId xmlns:a16="http://schemas.microsoft.com/office/drawing/2014/main" id="{19B0D49C-46E4-4928-95EA-297ED0C2B42C}"/>
              </a:ext>
            </a:extLst>
          </p:cNvPr>
          <p:cNvSpPr/>
          <p:nvPr/>
        </p:nvSpPr>
        <p:spPr bwMode="auto">
          <a:xfrm>
            <a:off x="6096000" y="5419803"/>
            <a:ext cx="1587500" cy="35048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8740174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872029-B4E1-4244-BB2C-14C173D2A0AF}"/>
              </a:ext>
            </a:extLst>
          </p:cNvPr>
          <p:cNvSpPr>
            <a:spLocks noGrp="1"/>
          </p:cNvSpPr>
          <p:nvPr>
            <p:ph type="title"/>
          </p:nvPr>
        </p:nvSpPr>
        <p:spPr>
          <a:xfrm>
            <a:off x="427229" y="286974"/>
            <a:ext cx="10524406" cy="693979"/>
          </a:xfrm>
        </p:spPr>
        <p:txBody>
          <a:bodyPr/>
          <a:lstStyle/>
          <a:p>
            <a:r>
              <a:rPr lang="en-US"/>
              <a:t>Synapse SQL Serverless – Querying specific files</a:t>
            </a:r>
          </a:p>
        </p:txBody>
      </p:sp>
      <p:sp>
        <p:nvSpPr>
          <p:cNvPr id="6" name="Rectangle 5">
            <a:extLst>
              <a:ext uri="{FF2B5EF4-FFF2-40B4-BE49-F238E27FC236}">
                <a16:creationId xmlns:a16="http://schemas.microsoft.com/office/drawing/2014/main" id="{35E0F5A5-50FF-4EBB-A5B4-28B5B63BDAFA}"/>
              </a:ext>
            </a:extLst>
          </p:cNvPr>
          <p:cNvSpPr/>
          <p:nvPr/>
        </p:nvSpPr>
        <p:spPr>
          <a:xfrm>
            <a:off x="605889" y="2050263"/>
            <a:ext cx="6506938" cy="4339650"/>
          </a:xfrm>
          <a:prstGeom prst="rect">
            <a:avLst/>
          </a:prstGeom>
          <a:ln>
            <a:solidFill>
              <a:schemeClr val="bg2">
                <a:lumMod val="50000"/>
              </a:schemeClr>
            </a:solidFill>
          </a:ln>
        </p:spPr>
        <p:txBody>
          <a:bodyPr wrap="square">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filepath</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1</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[year]</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[month]</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COUNT_BIG</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[rows]</a:t>
            </a: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'https://XXX.blob.core.windows.net/csv/taxi/</a:t>
            </a:r>
            <a:r>
              <a:rPr lang="en-US" sz="1200" dirty="0" err="1">
                <a:solidFill>
                  <a:srgbClr val="A31515"/>
                </a:solidFill>
                <a:latin typeface="Calibri" panose="020F0502020204030204" pitchFamily="34" charset="0"/>
                <a:cs typeface="Calibri" panose="020F0502020204030204" pitchFamily="34" charset="0"/>
              </a:rPr>
              <a:t>yellow_tripdata</a:t>
            </a:r>
            <a:r>
              <a:rPr lang="en-US" sz="1200" dirty="0">
                <a:solidFill>
                  <a:srgbClr val="A31515"/>
                </a:solidFill>
                <a:latin typeface="Calibri" panose="020F0502020204030204" pitchFamily="34" charset="0"/>
                <a:cs typeface="Calibri" panose="020F0502020204030204" pitchFamily="34" charset="0"/>
              </a:rPr>
              <a:t>_*-*.csv’</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'CSV'</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FIRSTROW</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vendor_id</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DATETIME2</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dropoff_datetime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DATETIME2</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SMALLINT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trip_distance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FLOAT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&lt;… columns&gt;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a:t>
            </a:r>
          </a:p>
          <a:p>
            <a:pPr defTabSz="914225">
              <a:defRPr/>
            </a:pP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WHERE</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1</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'2017’</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AND</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'10'</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'11'</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'12’</a:t>
            </a:r>
            <a:r>
              <a:rPr lang="en-US" sz="1200" dirty="0">
                <a:solidFill>
                  <a:srgbClr val="212121"/>
                </a:solidFill>
                <a:latin typeface="Calibri" panose="020F0502020204030204" pitchFamily="34" charset="0"/>
                <a:cs typeface="Calibri" panose="020F0502020204030204" pitchFamily="34" charset="0"/>
              </a:rPr>
              <a:t>)</a:t>
            </a:r>
          </a:p>
          <a:p>
            <a:pPr defTabSz="914225">
              <a:defRPr/>
            </a:pP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GROUP BY</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1</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0000FF"/>
                </a:solidFill>
                <a:latin typeface="Calibri" panose="020F0502020204030204" pitchFamily="34" charset="0"/>
                <a:cs typeface="Calibri" panose="020F0502020204030204" pitchFamily="34" charset="0"/>
              </a:rPr>
              <a:t>ORDER BY</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filepath</a:t>
            </a:r>
            <a:endParaRPr lang="en-US" sz="1200" dirty="0">
              <a:solidFill>
                <a:srgbClr val="212121"/>
              </a:solidFill>
              <a:latin typeface="Calibri" panose="020F0502020204030204" pitchFamily="34" charset="0"/>
              <a:cs typeface="Calibri" panose="020F0502020204030204" pitchFamily="34" charset="0"/>
            </a:endParaRPr>
          </a:p>
        </p:txBody>
      </p:sp>
      <p:graphicFrame>
        <p:nvGraphicFramePr>
          <p:cNvPr id="9" name="Table 8">
            <a:extLst>
              <a:ext uri="{FF2B5EF4-FFF2-40B4-BE49-F238E27FC236}">
                <a16:creationId xmlns:a16="http://schemas.microsoft.com/office/drawing/2014/main" id="{61DCB9D8-5FEB-490B-A0BB-35D6360FEF6C}"/>
              </a:ext>
            </a:extLst>
          </p:cNvPr>
          <p:cNvGraphicFramePr>
            <a:graphicFrameLocks noGrp="1"/>
          </p:cNvGraphicFramePr>
          <p:nvPr/>
        </p:nvGraphicFramePr>
        <p:xfrm>
          <a:off x="4899430" y="5834532"/>
          <a:ext cx="6686682" cy="736496"/>
        </p:xfrm>
        <a:graphic>
          <a:graphicData uri="http://schemas.openxmlformats.org/drawingml/2006/table">
            <a:tbl>
              <a:tblPr>
                <a:tableStyleId>{5C22544A-7EE6-4342-B048-85BDC9FD1C3A}</a:tableStyleId>
              </a:tblPr>
              <a:tblGrid>
                <a:gridCol w="4721616">
                  <a:extLst>
                    <a:ext uri="{9D8B030D-6E8A-4147-A177-3AD203B41FA5}">
                      <a16:colId xmlns:a16="http://schemas.microsoft.com/office/drawing/2014/main" val="3639842237"/>
                    </a:ext>
                  </a:extLst>
                </a:gridCol>
                <a:gridCol w="655022">
                  <a:extLst>
                    <a:ext uri="{9D8B030D-6E8A-4147-A177-3AD203B41FA5}">
                      <a16:colId xmlns:a16="http://schemas.microsoft.com/office/drawing/2014/main" val="256315710"/>
                    </a:ext>
                  </a:extLst>
                </a:gridCol>
                <a:gridCol w="655022">
                  <a:extLst>
                    <a:ext uri="{9D8B030D-6E8A-4147-A177-3AD203B41FA5}">
                      <a16:colId xmlns:a16="http://schemas.microsoft.com/office/drawing/2014/main" val="2305391439"/>
                    </a:ext>
                  </a:extLst>
                </a:gridCol>
                <a:gridCol w="655022">
                  <a:extLst>
                    <a:ext uri="{9D8B030D-6E8A-4147-A177-3AD203B41FA5}">
                      <a16:colId xmlns:a16="http://schemas.microsoft.com/office/drawing/2014/main" val="3577009559"/>
                    </a:ext>
                  </a:extLst>
                </a:gridCol>
              </a:tblGrid>
              <a:tr h="184124">
                <a:tc>
                  <a:txBody>
                    <a:bodyPr/>
                    <a:lstStyle/>
                    <a:p>
                      <a:pPr algn="l" fontAlgn="b"/>
                      <a:r>
                        <a:rPr lang="en-US" sz="1100" u="none" strike="noStrike" err="1">
                          <a:effectLst/>
                        </a:rPr>
                        <a:t>filepath</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year</a:t>
                      </a:r>
                      <a:endParaRPr lang="en-US" sz="1100" b="0" i="0" u="none" strike="noStrike">
                        <a:solidFill>
                          <a:srgbClr val="000000"/>
                        </a:solidFill>
                        <a:effectLst/>
                        <a:latin typeface="Calibri" panose="020F0502020204030204" pitchFamily="34" charset="0"/>
                      </a:endParaRPr>
                    </a:p>
                  </a:txBody>
                  <a:tcPr marL="6349" marR="6349" marT="6349" marB="0" anchor="b">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month</a:t>
                      </a:r>
                      <a:endParaRPr lang="en-US" sz="1100" b="0" i="0" u="none" strike="noStrike">
                        <a:solidFill>
                          <a:srgbClr val="000000"/>
                        </a:solidFill>
                        <a:effectLst/>
                        <a:latin typeface="Calibri" panose="020F0502020204030204" pitchFamily="34" charset="0"/>
                      </a:endParaRPr>
                    </a:p>
                  </a:txBody>
                  <a:tcPr marL="6349" marR="6349" marT="6349" marB="0" anchor="b">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rows</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802486277"/>
                  </a:ext>
                </a:extLst>
              </a:tr>
              <a:tr h="184124">
                <a:tc>
                  <a:txBody>
                    <a:bodyPr/>
                    <a:lstStyle/>
                    <a:p>
                      <a:pPr algn="l" fontAlgn="b"/>
                      <a:r>
                        <a:rPr lang="en-US" sz="1100" u="none" strike="noStrike">
                          <a:effectLst/>
                        </a:rPr>
                        <a:t>https://XXX.blob.core.windows.net/csv/taxi/yellow_tripdata_2017-10.csv</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9768815</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tcPr>
                </a:tc>
                <a:extLst>
                  <a:ext uri="{0D108BD9-81ED-4DB2-BD59-A6C34878D82A}">
                    <a16:rowId xmlns:a16="http://schemas.microsoft.com/office/drawing/2014/main" val="2422482811"/>
                  </a:ext>
                </a:extLst>
              </a:tr>
              <a:tr h="184124">
                <a:tc>
                  <a:txBody>
                    <a:bodyPr/>
                    <a:lstStyle/>
                    <a:p>
                      <a:pPr algn="l" fontAlgn="b"/>
                      <a:r>
                        <a:rPr lang="en-US" sz="1100" u="none" strike="noStrike">
                          <a:effectLst/>
                        </a:rPr>
                        <a:t>https://XXX.blob.core.windows.net/csv/taxi/yellow_tripdata_2017-11.csv</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9284803</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tcPr>
                </a:tc>
                <a:extLst>
                  <a:ext uri="{0D108BD9-81ED-4DB2-BD59-A6C34878D82A}">
                    <a16:rowId xmlns:a16="http://schemas.microsoft.com/office/drawing/2014/main" val="407353189"/>
                  </a:ext>
                </a:extLst>
              </a:tr>
              <a:tr h="184124">
                <a:tc>
                  <a:txBody>
                    <a:bodyPr/>
                    <a:lstStyle/>
                    <a:p>
                      <a:pPr algn="l" fontAlgn="b"/>
                      <a:r>
                        <a:rPr lang="en-US" sz="1100" u="none" strike="noStrike">
                          <a:effectLst/>
                        </a:rPr>
                        <a:t>https://XXX.blob.core.windows.net/csv/taxi/yellow_tripdata_2017-12.csv</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49" marR="6349" marT="6349" marB="0" anchor="b">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6349" marR="6349" marT="6349" marB="0" anchor="b">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a:effectLst/>
                        </a:rPr>
                        <a:t>9508276</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lnB w="12700"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4248787034"/>
                  </a:ext>
                </a:extLst>
              </a:tr>
            </a:tbl>
          </a:graphicData>
        </a:graphic>
      </p:graphicFrame>
      <p:sp>
        <p:nvSpPr>
          <p:cNvPr id="11" name="Rectangle 10">
            <a:extLst>
              <a:ext uri="{FF2B5EF4-FFF2-40B4-BE49-F238E27FC236}">
                <a16:creationId xmlns:a16="http://schemas.microsoft.com/office/drawing/2014/main" id="{4EBACB29-BB27-44AC-BED6-E14F65DFC0AD}"/>
              </a:ext>
            </a:extLst>
          </p:cNvPr>
          <p:cNvSpPr/>
          <p:nvPr/>
        </p:nvSpPr>
        <p:spPr bwMode="auto">
          <a:xfrm>
            <a:off x="605889" y="5334155"/>
            <a:ext cx="2734862" cy="500377"/>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 Placeholder 3">
            <a:extLst>
              <a:ext uri="{FF2B5EF4-FFF2-40B4-BE49-F238E27FC236}">
                <a16:creationId xmlns:a16="http://schemas.microsoft.com/office/drawing/2014/main" id="{37C4D8D2-F0F3-4E56-B80A-856912A12FE5}"/>
              </a:ext>
            </a:extLst>
          </p:cNvPr>
          <p:cNvSpPr txBox="1">
            <a:spLocks/>
          </p:cNvSpPr>
          <p:nvPr/>
        </p:nvSpPr>
        <p:spPr>
          <a:xfrm>
            <a:off x="605888" y="1699775"/>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a:t>
            </a:r>
            <a:r>
              <a:rPr lang="en-US" sz="1600" err="1">
                <a:latin typeface="Segoe UI"/>
              </a:rPr>
              <a:t>filepath</a:t>
            </a:r>
            <a:r>
              <a:rPr lang="en-US" sz="1600">
                <a:latin typeface="Segoe UI"/>
              </a:rPr>
              <a:t> function</a:t>
            </a:r>
          </a:p>
        </p:txBody>
      </p:sp>
    </p:spTree>
    <p:extLst>
      <p:ext uri="{BB962C8B-B14F-4D97-AF65-F5344CB8AC3E}">
        <p14:creationId xmlns:p14="http://schemas.microsoft.com/office/powerpoint/2010/main" val="203289293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4360CA-4772-4A24-AE25-C0A5F895FC77}"/>
              </a:ext>
            </a:extLst>
          </p:cNvPr>
          <p:cNvSpPr>
            <a:spLocks noGrp="1"/>
          </p:cNvSpPr>
          <p:nvPr>
            <p:ph type="title"/>
          </p:nvPr>
        </p:nvSpPr>
        <p:spPr>
          <a:xfrm>
            <a:off x="427228" y="223038"/>
            <a:ext cx="10300300" cy="757914"/>
          </a:xfrm>
        </p:spPr>
        <p:txBody>
          <a:bodyPr/>
          <a:lstStyle/>
          <a:p>
            <a:r>
              <a:rPr lang="en-US"/>
              <a:t>Synapse SQL Serverless – Querying Parquet files</a:t>
            </a:r>
          </a:p>
        </p:txBody>
      </p:sp>
      <p:sp>
        <p:nvSpPr>
          <p:cNvPr id="4" name="Text Placeholder 3">
            <a:extLst>
              <a:ext uri="{FF2B5EF4-FFF2-40B4-BE49-F238E27FC236}">
                <a16:creationId xmlns:a16="http://schemas.microsoft.com/office/drawing/2014/main" id="{A8D20B65-7EB7-4312-BF9F-00E9793577AF}"/>
              </a:ext>
            </a:extLst>
          </p:cNvPr>
          <p:cNvSpPr>
            <a:spLocks noGrp="1"/>
          </p:cNvSpPr>
          <p:nvPr>
            <p:ph type="body" sz="quarter" idx="11"/>
          </p:nvPr>
        </p:nvSpPr>
        <p:spPr>
          <a:xfrm>
            <a:off x="427229" y="1130240"/>
            <a:ext cx="5555177" cy="4600931"/>
          </a:xfrm>
        </p:spPr>
        <p:txBody>
          <a:bodyPr/>
          <a:lstStyle/>
          <a:p>
            <a:pPr>
              <a:lnSpc>
                <a:spcPct val="100000"/>
              </a:lnSpc>
              <a:spcAft>
                <a:spcPts val="600"/>
              </a:spcAft>
            </a:pPr>
            <a:r>
              <a:rPr lang="en-US" sz="1800">
                <a:solidFill>
                  <a:schemeClr val="tx2"/>
                </a:solidFill>
                <a:latin typeface="+mj-lt"/>
              </a:rPr>
              <a:t>Overview</a:t>
            </a:r>
          </a:p>
          <a:p>
            <a:pPr>
              <a:lnSpc>
                <a:spcPct val="100000"/>
              </a:lnSpc>
              <a:spcAft>
                <a:spcPts val="600"/>
              </a:spcAft>
            </a:pPr>
            <a:r>
              <a:rPr lang="en-US" sz="1600">
                <a:solidFill>
                  <a:schemeClr val="tx1"/>
                </a:solidFill>
              </a:rPr>
              <a:t>Uses OPENROWSET function to access data </a:t>
            </a:r>
          </a:p>
          <a:p>
            <a:pPr>
              <a:lnSpc>
                <a:spcPct val="100000"/>
              </a:lnSpc>
              <a:spcAft>
                <a:spcPts val="600"/>
              </a:spcAft>
            </a:pPr>
            <a:endParaRPr lang="en-US" sz="1600">
              <a:solidFill>
                <a:schemeClr val="tx2"/>
              </a:solidFill>
            </a:endParaRPr>
          </a:p>
          <a:p>
            <a:pPr>
              <a:lnSpc>
                <a:spcPct val="100000"/>
              </a:lnSpc>
              <a:spcAft>
                <a:spcPts val="600"/>
              </a:spcAft>
            </a:pPr>
            <a:r>
              <a:rPr lang="en-US" sz="1800">
                <a:solidFill>
                  <a:schemeClr val="tx2"/>
                </a:solidFill>
                <a:latin typeface="+mj-lt"/>
              </a:rPr>
              <a:t>Benefits</a:t>
            </a:r>
          </a:p>
          <a:p>
            <a:pPr>
              <a:lnSpc>
                <a:spcPct val="100000"/>
              </a:lnSpc>
              <a:spcAft>
                <a:spcPts val="600"/>
              </a:spcAft>
            </a:pPr>
            <a:r>
              <a:rPr lang="en-US" sz="1600">
                <a:solidFill>
                  <a:schemeClr val="tx1"/>
                </a:solidFill>
              </a:rPr>
              <a:t>Ability to specify column names of interest</a:t>
            </a:r>
          </a:p>
          <a:p>
            <a:pPr>
              <a:lnSpc>
                <a:spcPct val="100000"/>
              </a:lnSpc>
              <a:spcAft>
                <a:spcPts val="600"/>
              </a:spcAft>
            </a:pPr>
            <a:r>
              <a:rPr lang="en-US" sz="1600">
                <a:solidFill>
                  <a:schemeClr val="tx1"/>
                </a:solidFill>
              </a:rPr>
              <a:t>Offers auto reading of column names and data types</a:t>
            </a:r>
          </a:p>
          <a:p>
            <a:pPr>
              <a:lnSpc>
                <a:spcPct val="100000"/>
              </a:lnSpc>
              <a:spcAft>
                <a:spcPts val="600"/>
              </a:spcAft>
            </a:pPr>
            <a:r>
              <a:rPr lang="en-US" sz="1600">
                <a:solidFill>
                  <a:schemeClr val="tx1"/>
                </a:solidFill>
              </a:rPr>
              <a:t>Provides target specific partitions using </a:t>
            </a:r>
            <a:r>
              <a:rPr lang="en-US" sz="1600" err="1">
                <a:solidFill>
                  <a:schemeClr val="tx1"/>
                </a:solidFill>
              </a:rPr>
              <a:t>filepath</a:t>
            </a:r>
            <a:r>
              <a:rPr lang="en-US" sz="1600">
                <a:solidFill>
                  <a:schemeClr val="tx1"/>
                </a:solidFill>
              </a:rPr>
              <a:t> function</a:t>
            </a:r>
          </a:p>
          <a:p>
            <a:pPr>
              <a:lnSpc>
                <a:spcPct val="100000"/>
              </a:lnSpc>
              <a:spcAft>
                <a:spcPts val="600"/>
              </a:spcAft>
            </a:pPr>
            <a:endParaRPr lang="en-US"/>
          </a:p>
          <a:p>
            <a:pPr>
              <a:lnSpc>
                <a:spcPct val="100000"/>
              </a:lnSpc>
              <a:spcAft>
                <a:spcPts val="600"/>
              </a:spcAft>
            </a:pPr>
            <a:endParaRPr lang="en-US"/>
          </a:p>
        </p:txBody>
      </p:sp>
      <p:sp>
        <p:nvSpPr>
          <p:cNvPr id="6" name="Rectangle 5">
            <a:extLst>
              <a:ext uri="{FF2B5EF4-FFF2-40B4-BE49-F238E27FC236}">
                <a16:creationId xmlns:a16="http://schemas.microsoft.com/office/drawing/2014/main" id="{51DDD6C5-82D4-49F8-9C5B-F9919B9FF9B5}"/>
              </a:ext>
            </a:extLst>
          </p:cNvPr>
          <p:cNvSpPr/>
          <p:nvPr/>
        </p:nvSpPr>
        <p:spPr>
          <a:xfrm>
            <a:off x="6105424" y="1130240"/>
            <a:ext cx="6095136" cy="3600986"/>
          </a:xfrm>
          <a:prstGeom prst="rect">
            <a:avLst/>
          </a:prstGeom>
          <a:ln>
            <a:solidFill>
              <a:schemeClr val="bg2">
                <a:lumMod val="50000"/>
              </a:schemeClr>
            </a:solidFill>
          </a:ln>
        </p:spPr>
        <p:txBody>
          <a:bodyPr>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COUNT</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cnt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'https://XXX.blob.core.windows.net/parquet/taxi/*/*/*'</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'PARQUET'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 </a:t>
            </a: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DATETIME2</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nyc</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GROUP BY</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0000FF"/>
                </a:solidFill>
                <a:latin typeface="Calibri" panose="020F0502020204030204" pitchFamily="34" charset="0"/>
                <a:cs typeface="Calibri" panose="020F0502020204030204" pitchFamily="34" charset="0"/>
              </a:rPr>
              <a:t>ORDER BY</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endParaRPr lang="en-US" sz="1200" dirty="0">
              <a:solidFill>
                <a:srgbClr val="212121"/>
              </a:solidFill>
              <a:latin typeface="Calibri" panose="020F0502020204030204" pitchFamily="34" charset="0"/>
              <a:cs typeface="Calibri" panose="020F0502020204030204" pitchFamily="34" charset="0"/>
            </a:endParaRPr>
          </a:p>
          <a:p>
            <a:pPr defTabSz="914225">
              <a:defRPr/>
            </a:pPr>
            <a:endParaRPr lang="en-US" sz="1200" dirty="0">
              <a:solidFill>
                <a:srgbClr val="00000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AC9C8BBC-2D6E-4135-A0E0-478E952EDDDB}"/>
              </a:ext>
            </a:extLst>
          </p:cNvPr>
          <p:cNvPicPr>
            <a:picLocks noChangeAspect="1"/>
          </p:cNvPicPr>
          <p:nvPr/>
        </p:nvPicPr>
        <p:blipFill>
          <a:blip r:embed="rId2"/>
          <a:stretch>
            <a:fillRect/>
          </a:stretch>
        </p:blipFill>
        <p:spPr>
          <a:xfrm>
            <a:off x="7042806" y="4661161"/>
            <a:ext cx="4817358" cy="2133199"/>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D848DAB5-C61A-43F8-8489-6D802014A4F3}"/>
              </a:ext>
            </a:extLst>
          </p:cNvPr>
          <p:cNvSpPr/>
          <p:nvPr/>
        </p:nvSpPr>
        <p:spPr bwMode="auto">
          <a:xfrm>
            <a:off x="6413500" y="2286000"/>
            <a:ext cx="4762500" cy="375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353559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4399C3-32FE-4787-81F0-A2A383324A71}"/>
              </a:ext>
            </a:extLst>
          </p:cNvPr>
          <p:cNvSpPr>
            <a:spLocks noGrp="1"/>
          </p:cNvSpPr>
          <p:nvPr>
            <p:ph type="title"/>
          </p:nvPr>
        </p:nvSpPr>
        <p:spPr>
          <a:xfrm>
            <a:off x="427230" y="223038"/>
            <a:ext cx="11302338" cy="757914"/>
          </a:xfrm>
        </p:spPr>
        <p:txBody>
          <a:bodyPr/>
          <a:lstStyle/>
          <a:p>
            <a:r>
              <a:rPr lang="en-US"/>
              <a:t>Synapse SQL Serverless – Querying JSON files</a:t>
            </a:r>
          </a:p>
        </p:txBody>
      </p:sp>
      <p:sp>
        <p:nvSpPr>
          <p:cNvPr id="6" name="Rectangle 5">
            <a:extLst>
              <a:ext uri="{FF2B5EF4-FFF2-40B4-BE49-F238E27FC236}">
                <a16:creationId xmlns:a16="http://schemas.microsoft.com/office/drawing/2014/main" id="{F2943F9B-116B-4C8F-A912-EFEF65F37F9F}"/>
              </a:ext>
            </a:extLst>
          </p:cNvPr>
          <p:cNvSpPr/>
          <p:nvPr/>
        </p:nvSpPr>
        <p:spPr>
          <a:xfrm>
            <a:off x="6254313" y="2182683"/>
            <a:ext cx="5555178" cy="2352618"/>
          </a:xfrm>
          <a:prstGeom prst="rect">
            <a:avLst/>
          </a:prstGeom>
          <a:ln>
            <a:solidFill>
              <a:schemeClr val="bg2">
                <a:lumMod val="50000"/>
              </a:schemeClr>
            </a:solidFill>
          </a:ln>
        </p:spPr>
        <p:txBody>
          <a:bodyPr wrap="square">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'https://XXX.blob.core.windows.net/json/books/book1.json’</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FIELDTERMINATOR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'0x0b'</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FIELDQUOTE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'0x0b'</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ROWTERMINATOR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'0x0b'</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jsonContent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8000</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a:t>
            </a:r>
          </a:p>
        </p:txBody>
      </p:sp>
      <p:pic>
        <p:nvPicPr>
          <p:cNvPr id="7" name="Picture 6">
            <a:extLst>
              <a:ext uri="{FF2B5EF4-FFF2-40B4-BE49-F238E27FC236}">
                <a16:creationId xmlns:a16="http://schemas.microsoft.com/office/drawing/2014/main" id="{1D5BDB9D-183A-4099-8771-533FA549DDFD}"/>
              </a:ext>
            </a:extLst>
          </p:cNvPr>
          <p:cNvPicPr>
            <a:picLocks noChangeAspect="1"/>
          </p:cNvPicPr>
          <p:nvPr/>
        </p:nvPicPr>
        <p:blipFill>
          <a:blip r:embed="rId2"/>
          <a:stretch>
            <a:fillRect/>
          </a:stretch>
        </p:blipFill>
        <p:spPr>
          <a:xfrm>
            <a:off x="7725442" y="4587479"/>
            <a:ext cx="4004126" cy="619382"/>
          </a:xfrm>
          <a:prstGeom prst="rect">
            <a:avLst/>
          </a:prstGeom>
          <a:ln>
            <a:solidFill>
              <a:schemeClr val="bg2">
                <a:lumMod val="50000"/>
              </a:schemeClr>
            </a:solidFill>
          </a:ln>
        </p:spPr>
      </p:pic>
      <p:sp>
        <p:nvSpPr>
          <p:cNvPr id="8" name="Text Placeholder 3">
            <a:extLst>
              <a:ext uri="{FF2B5EF4-FFF2-40B4-BE49-F238E27FC236}">
                <a16:creationId xmlns:a16="http://schemas.microsoft.com/office/drawing/2014/main" id="{236D0AF9-2947-4F91-8E6D-98F84B671F2E}"/>
              </a:ext>
            </a:extLst>
          </p:cNvPr>
          <p:cNvSpPr>
            <a:spLocks noGrp="1"/>
          </p:cNvSpPr>
          <p:nvPr>
            <p:ph type="body" sz="quarter" idx="11"/>
          </p:nvPr>
        </p:nvSpPr>
        <p:spPr>
          <a:xfrm>
            <a:off x="427229" y="1130241"/>
            <a:ext cx="5049832" cy="2404797"/>
          </a:xfrm>
        </p:spPr>
        <p:txBody>
          <a:bodyPr/>
          <a:lstStyle/>
          <a:p>
            <a:pPr>
              <a:lnSpc>
                <a:spcPct val="100000"/>
              </a:lnSpc>
              <a:spcAft>
                <a:spcPts val="600"/>
              </a:spcAft>
            </a:pPr>
            <a:r>
              <a:rPr lang="en-US" sz="1961" dirty="0">
                <a:solidFill>
                  <a:schemeClr val="tx2"/>
                </a:solidFill>
                <a:latin typeface="+mj-lt"/>
              </a:rPr>
              <a:t>Overview</a:t>
            </a:r>
          </a:p>
          <a:p>
            <a:pPr>
              <a:lnSpc>
                <a:spcPct val="100000"/>
              </a:lnSpc>
              <a:spcAft>
                <a:spcPts val="600"/>
              </a:spcAft>
            </a:pPr>
            <a:r>
              <a:rPr lang="en-US" sz="1765" dirty="0">
                <a:solidFill>
                  <a:schemeClr val="tx1"/>
                </a:solidFill>
              </a:rPr>
              <a:t>Read JSON files and provides data in tabular format</a:t>
            </a:r>
          </a:p>
          <a:p>
            <a:pPr>
              <a:lnSpc>
                <a:spcPct val="100000"/>
              </a:lnSpc>
              <a:spcAft>
                <a:spcPts val="600"/>
              </a:spcAft>
            </a:pPr>
            <a:endParaRPr lang="en-US" sz="1765" dirty="0">
              <a:solidFill>
                <a:schemeClr val="tx1"/>
              </a:solidFill>
            </a:endParaRPr>
          </a:p>
          <a:p>
            <a:pPr>
              <a:lnSpc>
                <a:spcPct val="100000"/>
              </a:lnSpc>
              <a:spcAft>
                <a:spcPts val="600"/>
              </a:spcAft>
            </a:pPr>
            <a:r>
              <a:rPr lang="en-US" sz="1961" dirty="0">
                <a:solidFill>
                  <a:schemeClr val="tx2"/>
                </a:solidFill>
                <a:latin typeface="+mj-lt"/>
              </a:rPr>
              <a:t>Benefits</a:t>
            </a:r>
          </a:p>
          <a:p>
            <a:pPr>
              <a:lnSpc>
                <a:spcPct val="100000"/>
              </a:lnSpc>
              <a:spcAft>
                <a:spcPts val="600"/>
              </a:spcAft>
            </a:pPr>
            <a:r>
              <a:rPr lang="en-US" sz="1765" dirty="0">
                <a:solidFill>
                  <a:schemeClr val="tx1"/>
                </a:solidFill>
              </a:rPr>
              <a:t>Supports OPENJSON, JSON_VALUE and JSON_QUERY functions</a:t>
            </a:r>
          </a:p>
          <a:p>
            <a:pPr>
              <a:lnSpc>
                <a:spcPct val="100000"/>
              </a:lnSpc>
              <a:spcAft>
                <a:spcPts val="600"/>
              </a:spcAft>
            </a:pPr>
            <a:endParaRPr lang="en-US" sz="1600" dirty="0">
              <a:solidFill>
                <a:schemeClr val="tx1"/>
              </a:solidFill>
            </a:endParaRPr>
          </a:p>
        </p:txBody>
      </p:sp>
      <p:sp>
        <p:nvSpPr>
          <p:cNvPr id="9" name="Rectangle 8">
            <a:extLst>
              <a:ext uri="{FF2B5EF4-FFF2-40B4-BE49-F238E27FC236}">
                <a16:creationId xmlns:a16="http://schemas.microsoft.com/office/drawing/2014/main" id="{A9065DD8-1777-4473-8C6A-7B7AB9E4B9F6}"/>
              </a:ext>
            </a:extLst>
          </p:cNvPr>
          <p:cNvSpPr/>
          <p:nvPr/>
        </p:nvSpPr>
        <p:spPr bwMode="auto">
          <a:xfrm>
            <a:off x="6565900" y="2764972"/>
            <a:ext cx="4762500" cy="375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5467709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1DED58-CBA2-4FB5-9E8E-FAC0F571162C}"/>
              </a:ext>
            </a:extLst>
          </p:cNvPr>
          <p:cNvSpPr>
            <a:spLocks noGrp="1"/>
          </p:cNvSpPr>
          <p:nvPr>
            <p:ph type="title"/>
          </p:nvPr>
        </p:nvSpPr>
        <p:spPr>
          <a:xfrm>
            <a:off x="427231" y="223038"/>
            <a:ext cx="11570233" cy="757914"/>
          </a:xfrm>
        </p:spPr>
        <p:txBody>
          <a:bodyPr/>
          <a:lstStyle/>
          <a:p>
            <a:r>
              <a:rPr lang="en-US"/>
              <a:t>Synapse SQL Serverless – Querying JSON files</a:t>
            </a:r>
          </a:p>
        </p:txBody>
      </p:sp>
      <p:sp>
        <p:nvSpPr>
          <p:cNvPr id="5" name="Rectangle 4">
            <a:extLst>
              <a:ext uri="{FF2B5EF4-FFF2-40B4-BE49-F238E27FC236}">
                <a16:creationId xmlns:a16="http://schemas.microsoft.com/office/drawing/2014/main" id="{3302C160-2D4C-47A0-B5F5-A04CCBBB1BC3}"/>
              </a:ext>
            </a:extLst>
          </p:cNvPr>
          <p:cNvSpPr/>
          <p:nvPr/>
        </p:nvSpPr>
        <p:spPr>
          <a:xfrm>
            <a:off x="6256400" y="1830467"/>
            <a:ext cx="5860953" cy="3600986"/>
          </a:xfrm>
          <a:prstGeom prst="rect">
            <a:avLst/>
          </a:prstGeom>
          <a:ln>
            <a:solidFill>
              <a:schemeClr val="bg2">
                <a:lumMod val="50000"/>
              </a:schemeClr>
            </a:solidFill>
          </a:ln>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212121"/>
                </a:solidFill>
                <a:latin typeface="Calibri" panose="020F0502020204030204" pitchFamily="34" charset="0"/>
                <a:cs typeface="Calibri" panose="020F0502020204030204" pitchFamily="34" charset="0"/>
              </a:rPr>
              <a:t> </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JSON_QUERY(</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'$.authors'</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authors,</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OPENROWSET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BULK </a:t>
            </a:r>
            <a:r>
              <a:rPr lang="en-US" sz="1200">
                <a:solidFill>
                  <a:srgbClr val="A31515"/>
                </a:solidFill>
                <a:latin typeface="Calibri" panose="020F0502020204030204" pitchFamily="34" charset="0"/>
                <a:cs typeface="Calibri" panose="020F0502020204030204" pitchFamily="34" charset="0"/>
              </a:rPr>
              <a:t>'https://XXX.blob.core.windows.net/json/books/*.json'</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FORMAT</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'CSV'</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FIELDTERMINATOR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FIELDQUOTE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ROWTERMINATOR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212121"/>
                </a:solidFill>
                <a:latin typeface="Calibri" panose="020F0502020204030204" pitchFamily="34" charset="0"/>
                <a:cs typeface="Calibri" panose="020F0502020204030204" pitchFamily="34" charset="0"/>
              </a:rPr>
              <a:t>(</a:t>
            </a:r>
            <a:r>
              <a:rPr lang="en-US" sz="1200">
                <a:solidFill>
                  <a:srgbClr val="09885A"/>
                </a:solidFill>
                <a:latin typeface="Calibri" panose="020F0502020204030204" pitchFamily="34" charset="0"/>
                <a:cs typeface="Calibri" panose="020F0502020204030204" pitchFamily="34" charset="0"/>
              </a:rPr>
              <a:t>8000</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a:t>
            </a:r>
          </a:p>
          <a:p>
            <a:pPr defTabSz="914225">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'$.title'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'Probabilistic and Statistical Methods in Cryptology, An Introduction by Selected Topics'</a:t>
            </a:r>
            <a:endParaRPr lang="en-US" sz="1200">
              <a:solidFill>
                <a:srgbClr val="212121"/>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0D4BDCEF-7E4A-4B97-9D2C-FC0FDE0CD1AE}"/>
              </a:ext>
            </a:extLst>
          </p:cNvPr>
          <p:cNvPicPr>
            <a:picLocks noChangeAspect="1"/>
          </p:cNvPicPr>
          <p:nvPr/>
        </p:nvPicPr>
        <p:blipFill>
          <a:blip r:embed="rId2"/>
          <a:stretch>
            <a:fillRect/>
          </a:stretch>
        </p:blipFill>
        <p:spPr>
          <a:xfrm>
            <a:off x="6708721" y="5638752"/>
            <a:ext cx="5405052" cy="467861"/>
          </a:xfrm>
          <a:prstGeom prst="rect">
            <a:avLst/>
          </a:prstGeom>
          <a:ln>
            <a:solidFill>
              <a:schemeClr val="bg2">
                <a:lumMod val="50000"/>
              </a:schemeClr>
            </a:solidFill>
          </a:ln>
        </p:spPr>
      </p:pic>
      <p:sp>
        <p:nvSpPr>
          <p:cNvPr id="11" name="Rectangle 10">
            <a:extLst>
              <a:ext uri="{FF2B5EF4-FFF2-40B4-BE49-F238E27FC236}">
                <a16:creationId xmlns:a16="http://schemas.microsoft.com/office/drawing/2014/main" id="{462488B5-2A4A-43EF-9621-1FE3CCA536F5}"/>
              </a:ext>
            </a:extLst>
          </p:cNvPr>
          <p:cNvSpPr/>
          <p:nvPr/>
        </p:nvSpPr>
        <p:spPr>
          <a:xfrm>
            <a:off x="167680" y="1841262"/>
            <a:ext cx="5948574" cy="3785652"/>
          </a:xfrm>
          <a:prstGeom prst="rect">
            <a:avLst/>
          </a:prstGeom>
          <a:ln>
            <a:solidFill>
              <a:schemeClr val="bg2">
                <a:lumMod val="50000"/>
              </a:schemeClr>
            </a:solidFill>
          </a:ln>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212121"/>
                </a:solidFill>
                <a:latin typeface="Calibri" panose="020F0502020204030204" pitchFamily="34" charset="0"/>
                <a:cs typeface="Calibri" panose="020F0502020204030204" pitchFamily="34" charset="0"/>
              </a:rPr>
              <a:t> </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'$.title'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title,</a:t>
            </a: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'$.publisher'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publisher,</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OPENROWSET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BULK </a:t>
            </a:r>
            <a:r>
              <a:rPr lang="en-US" sz="1200">
                <a:solidFill>
                  <a:srgbClr val="A31515"/>
                </a:solidFill>
                <a:latin typeface="Calibri" panose="020F0502020204030204" pitchFamily="34" charset="0"/>
                <a:cs typeface="Calibri" panose="020F0502020204030204" pitchFamily="34" charset="0"/>
              </a:rPr>
              <a:t>'https://XXX.blob.core.windows.net/json/books/*.json'</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FORMAT</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'CSV'</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FIELDTERMINATOR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FIELDQUOTE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ROWTERMINATOR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212121"/>
                </a:solidFill>
                <a:latin typeface="Calibri" panose="020F0502020204030204" pitchFamily="34" charset="0"/>
                <a:cs typeface="Calibri" panose="020F0502020204030204" pitchFamily="34" charset="0"/>
              </a:rPr>
              <a:t>(</a:t>
            </a:r>
            <a:r>
              <a:rPr lang="en-US" sz="1200">
                <a:solidFill>
                  <a:srgbClr val="09885A"/>
                </a:solidFill>
                <a:latin typeface="Calibri" panose="020F0502020204030204" pitchFamily="34" charset="0"/>
                <a:cs typeface="Calibri" panose="020F0502020204030204" pitchFamily="34" charset="0"/>
              </a:rPr>
              <a:t>8000</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a:t>
            </a:r>
          </a:p>
          <a:p>
            <a:pPr defTabSz="914225">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'$.title'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'Probabilistic and Statistical Methods in Cryptology, An Introduction by Selected Topics'</a:t>
            </a:r>
            <a:endParaRPr lang="en-US" sz="1200">
              <a:solidFill>
                <a:srgbClr val="212121"/>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5D9819B-693B-4D9C-A56D-EEBBD57510AE}"/>
              </a:ext>
            </a:extLst>
          </p:cNvPr>
          <p:cNvPicPr>
            <a:picLocks noChangeAspect="1"/>
          </p:cNvPicPr>
          <p:nvPr/>
        </p:nvPicPr>
        <p:blipFill>
          <a:blip r:embed="rId3"/>
          <a:stretch>
            <a:fillRect/>
          </a:stretch>
        </p:blipFill>
        <p:spPr>
          <a:xfrm>
            <a:off x="902615" y="5257098"/>
            <a:ext cx="5173135" cy="433587"/>
          </a:xfrm>
          <a:prstGeom prst="rect">
            <a:avLst/>
          </a:prstGeom>
          <a:ln>
            <a:solidFill>
              <a:schemeClr val="bg2">
                <a:lumMod val="50000"/>
              </a:schemeClr>
            </a:solidFill>
          </a:ln>
        </p:spPr>
      </p:pic>
      <p:sp>
        <p:nvSpPr>
          <p:cNvPr id="13" name="Text Placeholder 3">
            <a:extLst>
              <a:ext uri="{FF2B5EF4-FFF2-40B4-BE49-F238E27FC236}">
                <a16:creationId xmlns:a16="http://schemas.microsoft.com/office/drawing/2014/main" id="{29C7E9DC-4B40-40FB-B95F-A62950A9E817}"/>
              </a:ext>
            </a:extLst>
          </p:cNvPr>
          <p:cNvSpPr txBox="1">
            <a:spLocks/>
          </p:cNvSpPr>
          <p:nvPr/>
        </p:nvSpPr>
        <p:spPr>
          <a:xfrm>
            <a:off x="6274516" y="1479978"/>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JSON_QUERY function</a:t>
            </a:r>
          </a:p>
        </p:txBody>
      </p:sp>
      <p:sp>
        <p:nvSpPr>
          <p:cNvPr id="14" name="Text Placeholder 3">
            <a:extLst>
              <a:ext uri="{FF2B5EF4-FFF2-40B4-BE49-F238E27FC236}">
                <a16:creationId xmlns:a16="http://schemas.microsoft.com/office/drawing/2014/main" id="{A1F2F22A-CEA3-47E5-AA5C-D63977763037}"/>
              </a:ext>
            </a:extLst>
          </p:cNvPr>
          <p:cNvSpPr txBox="1">
            <a:spLocks/>
          </p:cNvSpPr>
          <p:nvPr/>
        </p:nvSpPr>
        <p:spPr>
          <a:xfrm>
            <a:off x="167679" y="1483250"/>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JSON_VALUE function</a:t>
            </a:r>
          </a:p>
        </p:txBody>
      </p:sp>
      <p:sp>
        <p:nvSpPr>
          <p:cNvPr id="15" name="Rectangle 14">
            <a:extLst>
              <a:ext uri="{FF2B5EF4-FFF2-40B4-BE49-F238E27FC236}">
                <a16:creationId xmlns:a16="http://schemas.microsoft.com/office/drawing/2014/main" id="{C9A962EC-73AB-47E4-BBD3-10BF8CB7BC68}"/>
              </a:ext>
            </a:extLst>
          </p:cNvPr>
          <p:cNvSpPr/>
          <p:nvPr/>
        </p:nvSpPr>
        <p:spPr bwMode="auto">
          <a:xfrm>
            <a:off x="250006" y="2187633"/>
            <a:ext cx="4523232" cy="51682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D8487588-5253-4DB9-B298-9F197D4615C5}"/>
              </a:ext>
            </a:extLst>
          </p:cNvPr>
          <p:cNvSpPr/>
          <p:nvPr/>
        </p:nvSpPr>
        <p:spPr bwMode="auto">
          <a:xfrm>
            <a:off x="6397911" y="2122520"/>
            <a:ext cx="4379877" cy="413945"/>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74812556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Transform with Spark</a:t>
            </a:r>
          </a:p>
        </p:txBody>
      </p:sp>
    </p:spTree>
    <p:extLst>
      <p:ext uri="{BB962C8B-B14F-4D97-AF65-F5344CB8AC3E}">
        <p14:creationId xmlns:p14="http://schemas.microsoft.com/office/powerpoint/2010/main" val="119296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2247-BEBD-4995-8073-EEFE084CEEAE}"/>
              </a:ext>
            </a:extLst>
          </p:cNvPr>
          <p:cNvSpPr>
            <a:spLocks noGrp="1"/>
          </p:cNvSpPr>
          <p:nvPr>
            <p:ph type="title"/>
          </p:nvPr>
        </p:nvSpPr>
        <p:spPr>
          <a:xfrm>
            <a:off x="278286" y="285109"/>
            <a:ext cx="11692057" cy="804859"/>
          </a:xfrm>
        </p:spPr>
        <p:txBody>
          <a:bodyPr>
            <a:noAutofit/>
          </a:bodyPr>
          <a:lstStyle/>
          <a:p>
            <a:r>
              <a:rPr lang="en-US" sz="3400" spc="-147"/>
              <a:t>Transforming with Spark – Querying SQL Pools</a:t>
            </a:r>
          </a:p>
        </p:txBody>
      </p:sp>
      <p:sp>
        <p:nvSpPr>
          <p:cNvPr id="3" name="Rectangle 2">
            <a:extLst>
              <a:ext uri="{FF2B5EF4-FFF2-40B4-BE49-F238E27FC236}">
                <a16:creationId xmlns:a16="http://schemas.microsoft.com/office/drawing/2014/main" id="{279D7AC5-52AD-4188-94DA-0C8D938E47D9}"/>
              </a:ext>
            </a:extLst>
          </p:cNvPr>
          <p:cNvSpPr/>
          <p:nvPr/>
        </p:nvSpPr>
        <p:spPr>
          <a:xfrm>
            <a:off x="218803" y="1952130"/>
            <a:ext cx="5662808" cy="4398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 = "&lt;SQL DB ADMIN USER&gt;"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 "&lt;SQL DB ADMIN PWD&gt;"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 = "servername.database.windows.net”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 = 1433</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 ="&lt;AZURE SQL DB NAME&gt;“</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s"jdbc:sqlserver</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};database=${</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};encrypt=</a:t>
            </a:r>
            <a:r>
              <a:rPr lang="en-US" sz="1400" err="1">
                <a:solidFill>
                  <a:prstClr val="black"/>
                </a:solidFill>
                <a:latin typeface="Calibri" panose="020F0502020204030204" pitchFamily="34" charset="0"/>
                <a:cs typeface="Calibri" panose="020F0502020204030204" pitchFamily="34" charset="0"/>
              </a:rPr>
              <a:t>true;trustServerCertificate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false;hostNameInCertificate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database.windows.net;loginTimeout</a:t>
            </a:r>
            <a:r>
              <a:rPr lang="en-US" sz="1400">
                <a:solidFill>
                  <a:prstClr val="black"/>
                </a:solidFill>
                <a:latin typeface="Calibri" panose="020F0502020204030204" pitchFamily="34" charset="0"/>
                <a:cs typeface="Calibri" panose="020F0502020204030204" pitchFamily="34" charset="0"/>
              </a:rPr>
              <a:t>=60;“</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 = </a:t>
            </a:r>
            <a:r>
              <a:rPr lang="en-US" sz="1400">
                <a:solidFill>
                  <a:srgbClr val="00B0F0"/>
                </a:solidFill>
                <a:latin typeface="Calibri" panose="020F0502020204030204" pitchFamily="34" charset="0"/>
                <a:cs typeface="Calibri" panose="020F0502020204030204" pitchFamily="34" charset="0"/>
              </a:rPr>
              <a:t>new </a:t>
            </a:r>
            <a:r>
              <a:rPr lang="en-US" sz="1400">
                <a:solidFill>
                  <a:prstClr val="black"/>
                </a:solidFill>
                <a:latin typeface="Calibri" panose="020F0502020204030204" pitchFamily="34" charset="0"/>
                <a:cs typeface="Calibri" panose="020F0502020204030204" pitchFamily="34" charset="0"/>
              </a:rPr>
              <a:t>Properties()</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("user", s"${</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a:t>
            </a: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("password", s"${</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srgbClr val="00B0F0"/>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sqlTableDf</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spark.read.jdbc</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“dbo.Tbl1",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a:t>
            </a:r>
          </a:p>
        </p:txBody>
      </p:sp>
      <p:sp>
        <p:nvSpPr>
          <p:cNvPr id="15" name="Rectangle 14">
            <a:extLst>
              <a:ext uri="{FF2B5EF4-FFF2-40B4-BE49-F238E27FC236}">
                <a16:creationId xmlns:a16="http://schemas.microsoft.com/office/drawing/2014/main" id="{FBB3D7C6-605E-4439-BC16-C4D9B9DDC7E6}"/>
              </a:ext>
            </a:extLst>
          </p:cNvPr>
          <p:cNvSpPr/>
          <p:nvPr/>
        </p:nvSpPr>
        <p:spPr>
          <a:xfrm>
            <a:off x="6395443" y="1952131"/>
            <a:ext cx="5506174" cy="1605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01"/>
            <a:r>
              <a:rPr lang="en-US" sz="1400" dirty="0">
                <a:solidFill>
                  <a:srgbClr val="C00000"/>
                </a:solidFill>
                <a:latin typeface="Calibri" panose="020F0502020204030204" pitchFamily="34" charset="0"/>
                <a:cs typeface="Calibri" panose="020F0502020204030204" pitchFamily="34" charset="0"/>
              </a:rPr>
              <a:t>// Construct a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from SQL Pool table</a:t>
            </a:r>
          </a:p>
          <a:p>
            <a:pPr defTabSz="914201"/>
            <a:r>
              <a:rPr lang="en-US" sz="1400" dirty="0">
                <a:solidFill>
                  <a:srgbClr val="00B0F0"/>
                </a:solidFill>
                <a:latin typeface="Calibri" panose="020F0502020204030204" pitchFamily="34" charset="0"/>
                <a:cs typeface="Calibri" panose="020F0502020204030204" pitchFamily="34" charset="0"/>
              </a:rPr>
              <a:t>var</a:t>
            </a:r>
            <a:r>
              <a:rPr lang="en-US" sz="1400" dirty="0">
                <a:solidFill>
                  <a:prstClr val="black"/>
                </a:solidFill>
                <a:latin typeface="Calibri" panose="020F0502020204030204" pitchFamily="34" charset="0"/>
                <a:cs typeface="Calibri" panose="020F0502020204030204" pitchFamily="34" charset="0"/>
              </a:rPr>
              <a:t> df = </a:t>
            </a:r>
            <a:r>
              <a:rPr lang="en-US" sz="1400" dirty="0" err="1">
                <a:solidFill>
                  <a:prstClr val="black"/>
                </a:solidFill>
                <a:latin typeface="Calibri" panose="020F0502020204030204" pitchFamily="34" charset="0"/>
                <a:cs typeface="Calibri" panose="020F0502020204030204" pitchFamily="34" charset="0"/>
              </a:rPr>
              <a:t>spark.read.sqlanalytics</a:t>
            </a:r>
            <a:r>
              <a:rPr lang="en-US" sz="1400" dirty="0">
                <a:solidFill>
                  <a:prstClr val="black"/>
                </a:solidFill>
                <a:latin typeface="Calibri" panose="020F0502020204030204" pitchFamily="34" charset="0"/>
                <a:cs typeface="Calibri" panose="020F0502020204030204" pitchFamily="34" charset="0"/>
              </a:rPr>
              <a:t>("sql1.dbo.Tbl1")</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srgbClr val="C00000"/>
                </a:solidFill>
                <a:latin typeface="Calibri" panose="020F0502020204030204" pitchFamily="34" charset="0"/>
                <a:cs typeface="Calibri" panose="020F0502020204030204" pitchFamily="34" charset="0"/>
              </a:rPr>
              <a:t>// Write the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into SQL Pool table</a:t>
            </a:r>
          </a:p>
          <a:p>
            <a:pPr defTabSz="914201"/>
            <a:r>
              <a:rPr lang="en-US" sz="1400" dirty="0" err="1">
                <a:solidFill>
                  <a:prstClr val="black"/>
                </a:solidFill>
                <a:latin typeface="Calibri" panose="020F0502020204030204" pitchFamily="34" charset="0"/>
                <a:cs typeface="Calibri" panose="020F0502020204030204" pitchFamily="34" charset="0"/>
              </a:rPr>
              <a:t>df.write.sqlanalytics</a:t>
            </a:r>
            <a:r>
              <a:rPr lang="en-US" sz="1400" dirty="0">
                <a:solidFill>
                  <a:prstClr val="black"/>
                </a:solidFill>
                <a:latin typeface="Calibri" panose="020F0502020204030204" pitchFamily="34" charset="0"/>
                <a:cs typeface="Calibri" panose="020F0502020204030204" pitchFamily="34" charset="0"/>
              </a:rPr>
              <a:t>(“sql1.dbo.Tbl2”)</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prstClr val="black"/>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3F6B74C9-8468-4E8D-865F-482B30516A3A}"/>
              </a:ext>
            </a:extLst>
          </p:cNvPr>
          <p:cNvSpPr/>
          <p:nvPr/>
        </p:nvSpPr>
        <p:spPr>
          <a:xfrm>
            <a:off x="1283426" y="1138896"/>
            <a:ext cx="3003986"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Existing Approach</a:t>
            </a:r>
          </a:p>
        </p:txBody>
      </p:sp>
      <p:sp>
        <p:nvSpPr>
          <p:cNvPr id="20" name="Rectangle 19">
            <a:extLst>
              <a:ext uri="{FF2B5EF4-FFF2-40B4-BE49-F238E27FC236}">
                <a16:creationId xmlns:a16="http://schemas.microsoft.com/office/drawing/2014/main" id="{20F71ACC-FA2F-4B5E-8D59-259A29F9EA4A}"/>
              </a:ext>
            </a:extLst>
          </p:cNvPr>
          <p:cNvSpPr/>
          <p:nvPr/>
        </p:nvSpPr>
        <p:spPr>
          <a:xfrm>
            <a:off x="7720073" y="1138896"/>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New Approach Using Scala</a:t>
            </a:r>
          </a:p>
        </p:txBody>
      </p:sp>
      <p:sp>
        <p:nvSpPr>
          <p:cNvPr id="4" name="Rectangle 3">
            <a:extLst>
              <a:ext uri="{FF2B5EF4-FFF2-40B4-BE49-F238E27FC236}">
                <a16:creationId xmlns:a16="http://schemas.microsoft.com/office/drawing/2014/main" id="{4B4B14E9-0BA6-4395-93C9-601CF6EDE1FF}"/>
              </a:ext>
            </a:extLst>
          </p:cNvPr>
          <p:cNvSpPr/>
          <p:nvPr/>
        </p:nvSpPr>
        <p:spPr>
          <a:xfrm>
            <a:off x="6023355" y="1318737"/>
            <a:ext cx="72645" cy="53421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01"/>
            <a:endParaRPr lang="en-US">
              <a:solidFill>
                <a:prstClr val="white"/>
              </a:solidFill>
              <a:latin typeface="Calibri" panose="020F0502020204030204"/>
            </a:endParaRPr>
          </a:p>
        </p:txBody>
      </p:sp>
      <p:sp>
        <p:nvSpPr>
          <p:cNvPr id="8" name="Rectangle 7">
            <a:extLst>
              <a:ext uri="{FF2B5EF4-FFF2-40B4-BE49-F238E27FC236}">
                <a16:creationId xmlns:a16="http://schemas.microsoft.com/office/drawing/2014/main" id="{095D1B9C-4B7E-47DA-9ADE-DC0780E7037C}"/>
              </a:ext>
            </a:extLst>
          </p:cNvPr>
          <p:cNvSpPr/>
          <p:nvPr/>
        </p:nvSpPr>
        <p:spPr>
          <a:xfrm>
            <a:off x="6395444" y="3695471"/>
            <a:ext cx="5286816" cy="724143"/>
          </a:xfrm>
          <a:prstGeom prst="rect">
            <a:avLst/>
          </a:prstGeom>
        </p:spPr>
        <p:txBody>
          <a:bodyPr wrap="square">
            <a:spAutoFit/>
          </a:bodyPr>
          <a:lstStyle/>
          <a:p>
            <a:r>
              <a:rPr lang="en-US" sz="1372">
                <a:solidFill>
                  <a:srgbClr val="000000"/>
                </a:solidFill>
                <a:latin typeface="Consolas" panose="020B0609020204030204" pitchFamily="49" charset="0"/>
              </a:rPr>
              <a:t>%%spark</a:t>
            </a:r>
          </a:p>
          <a:p>
            <a:r>
              <a:rPr lang="en-US" sz="1372" err="1">
                <a:solidFill>
                  <a:srgbClr val="0000FF"/>
                </a:solidFill>
                <a:latin typeface="Consolas" panose="020B0609020204030204" pitchFamily="49" charset="0"/>
              </a:rPr>
              <a:t>val</a:t>
            </a:r>
            <a:r>
              <a:rPr lang="en-US" sz="1372">
                <a:solidFill>
                  <a:srgbClr val="000000"/>
                </a:solidFill>
                <a:latin typeface="Consolas" panose="020B0609020204030204" pitchFamily="49" charset="0"/>
              </a:rPr>
              <a:t> df = </a:t>
            </a:r>
            <a:r>
              <a:rPr lang="en-US" sz="1372" err="1">
                <a:solidFill>
                  <a:srgbClr val="000000"/>
                </a:solidFill>
                <a:latin typeface="Consolas" panose="020B0609020204030204" pitchFamily="49" charset="0"/>
              </a:rPr>
              <a:t>spark.read.sqlanalytics</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"sql1.dbo.Tbl1"</a:t>
            </a:r>
            <a:r>
              <a:rPr lang="en-US" sz="1372">
                <a:solidFill>
                  <a:srgbClr val="000000"/>
                </a:solidFill>
                <a:latin typeface="Consolas" panose="020B0609020204030204" pitchFamily="49" charset="0"/>
              </a:rPr>
              <a:t>) </a:t>
            </a:r>
          </a:p>
          <a:p>
            <a:r>
              <a:rPr lang="en-US" sz="1372" err="1">
                <a:solidFill>
                  <a:srgbClr val="000000"/>
                </a:solidFill>
                <a:latin typeface="Consolas" panose="020B0609020204030204" pitchFamily="49" charset="0"/>
              </a:rPr>
              <a:t>df.createOrReplaceTempView</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"tbl1"</a:t>
            </a:r>
            <a:r>
              <a:rPr lang="en-US" sz="1372">
                <a:solidFill>
                  <a:srgbClr val="000000"/>
                </a:solidFill>
                <a:latin typeface="Consolas" panose="020B0609020204030204" pitchFamily="49" charset="0"/>
              </a:rPr>
              <a:t>)</a:t>
            </a:r>
          </a:p>
        </p:txBody>
      </p:sp>
      <p:sp>
        <p:nvSpPr>
          <p:cNvPr id="9" name="Rectangle 8">
            <a:extLst>
              <a:ext uri="{FF2B5EF4-FFF2-40B4-BE49-F238E27FC236}">
                <a16:creationId xmlns:a16="http://schemas.microsoft.com/office/drawing/2014/main" id="{CBA39A3A-3FF4-4603-B6EB-06B92B2473AE}"/>
              </a:ext>
            </a:extLst>
          </p:cNvPr>
          <p:cNvSpPr/>
          <p:nvPr/>
        </p:nvSpPr>
        <p:spPr>
          <a:xfrm>
            <a:off x="6395443" y="4624234"/>
            <a:ext cx="6094444" cy="935351"/>
          </a:xfrm>
          <a:prstGeom prst="rect">
            <a:avLst/>
          </a:prstGeom>
        </p:spPr>
        <p:txBody>
          <a:bodyPr>
            <a:spAutoFit/>
          </a:bodyPr>
          <a:lstStyle/>
          <a:p>
            <a:r>
              <a:rPr lang="en-US" sz="1372">
                <a:solidFill>
                  <a:srgbClr val="000000"/>
                </a:solidFill>
                <a:latin typeface="Consolas" panose="020B0609020204030204" pitchFamily="49" charset="0"/>
              </a:rPr>
              <a:t>%%</a:t>
            </a:r>
            <a:r>
              <a:rPr lang="en-US" sz="1372" err="1">
                <a:solidFill>
                  <a:srgbClr val="000000"/>
                </a:solidFill>
                <a:latin typeface="Consolas" panose="020B0609020204030204" pitchFamily="49" charset="0"/>
              </a:rPr>
              <a:t>pyspark</a:t>
            </a:r>
            <a:endParaRPr lang="en-US" sz="1372">
              <a:solidFill>
                <a:srgbClr val="000000"/>
              </a:solidFill>
              <a:latin typeface="Consolas" panose="020B0609020204030204" pitchFamily="49" charset="0"/>
            </a:endParaRPr>
          </a:p>
          <a:p>
            <a:r>
              <a:rPr lang="en-US" sz="1372">
                <a:solidFill>
                  <a:srgbClr val="000000"/>
                </a:solidFill>
                <a:latin typeface="Consolas" panose="020B0609020204030204" pitchFamily="49" charset="0"/>
              </a:rPr>
              <a:t>sample = </a:t>
            </a:r>
            <a:r>
              <a:rPr lang="en-US" sz="1372" err="1">
                <a:solidFill>
                  <a:srgbClr val="000000"/>
                </a:solidFill>
                <a:latin typeface="Consolas" panose="020B0609020204030204" pitchFamily="49" charset="0"/>
              </a:rPr>
              <a:t>spark.sql</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"SELECT * FROM tbl1"</a:t>
            </a:r>
            <a:r>
              <a:rPr lang="en-US" sz="1372">
                <a:solidFill>
                  <a:srgbClr val="000000"/>
                </a:solidFill>
                <a:latin typeface="Consolas" panose="020B0609020204030204" pitchFamily="49" charset="0"/>
              </a:rPr>
              <a:t>)</a:t>
            </a:r>
          </a:p>
          <a:p>
            <a:r>
              <a:rPr lang="en-US" sz="1372" err="1">
                <a:solidFill>
                  <a:srgbClr val="000000"/>
                </a:solidFill>
                <a:latin typeface="Consolas" panose="020B0609020204030204" pitchFamily="49" charset="0"/>
              </a:rPr>
              <a:t>sample.createOrReplaceTempView</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a:t>
            </a:r>
            <a:r>
              <a:rPr lang="en-US" sz="1372" err="1">
                <a:solidFill>
                  <a:srgbClr val="A31515"/>
                </a:solidFill>
                <a:latin typeface="Consolas" panose="020B0609020204030204" pitchFamily="49" charset="0"/>
              </a:rPr>
              <a:t>tblnew</a:t>
            </a:r>
            <a:r>
              <a:rPr lang="en-US" sz="1372">
                <a:solidFill>
                  <a:srgbClr val="A31515"/>
                </a:solidFill>
                <a:latin typeface="Consolas" panose="020B0609020204030204" pitchFamily="49" charset="0"/>
              </a:rPr>
              <a:t>"</a:t>
            </a:r>
            <a:r>
              <a:rPr lang="en-US" sz="1372">
                <a:solidFill>
                  <a:srgbClr val="000000"/>
                </a:solidFill>
                <a:latin typeface="Consolas" panose="020B0609020204030204" pitchFamily="49" charset="0"/>
              </a:rPr>
              <a:t>)</a:t>
            </a:r>
          </a:p>
          <a:p>
            <a:endParaRPr lang="en-US" sz="1372">
              <a:solidFill>
                <a:srgbClr val="000000"/>
              </a:solidFill>
              <a:latin typeface="Consolas" panose="020B0609020204030204" pitchFamily="49" charset="0"/>
            </a:endParaRPr>
          </a:p>
        </p:txBody>
      </p:sp>
      <p:sp>
        <p:nvSpPr>
          <p:cNvPr id="12" name="Rectangle 11">
            <a:extLst>
              <a:ext uri="{FF2B5EF4-FFF2-40B4-BE49-F238E27FC236}">
                <a16:creationId xmlns:a16="http://schemas.microsoft.com/office/drawing/2014/main" id="{6330555C-1B4F-4EE7-A530-05FFFD077213}"/>
              </a:ext>
            </a:extLst>
          </p:cNvPr>
          <p:cNvSpPr/>
          <p:nvPr/>
        </p:nvSpPr>
        <p:spPr>
          <a:xfrm>
            <a:off x="6466142" y="5520659"/>
            <a:ext cx="5504200" cy="935351"/>
          </a:xfrm>
          <a:prstGeom prst="rect">
            <a:avLst/>
          </a:prstGeom>
        </p:spPr>
        <p:txBody>
          <a:bodyPr wrap="square">
            <a:spAutoFit/>
          </a:bodyPr>
          <a:lstStyle/>
          <a:p>
            <a:r>
              <a:rPr lang="en-US" sz="1372">
                <a:solidFill>
                  <a:srgbClr val="000000"/>
                </a:solidFill>
                <a:latin typeface="Consolas" panose="020B0609020204030204" pitchFamily="49" charset="0"/>
              </a:rPr>
              <a:t>%%spark</a:t>
            </a:r>
          </a:p>
          <a:p>
            <a:r>
              <a:rPr lang="en-US" sz="1372" err="1">
                <a:solidFill>
                  <a:srgbClr val="0000FF"/>
                </a:solidFill>
                <a:latin typeface="Consolas" panose="020B0609020204030204" pitchFamily="49" charset="0"/>
              </a:rPr>
              <a:t>val</a:t>
            </a:r>
            <a:r>
              <a:rPr lang="en-US" sz="1372">
                <a:solidFill>
                  <a:srgbClr val="000000"/>
                </a:solidFill>
                <a:latin typeface="Consolas" panose="020B0609020204030204" pitchFamily="49" charset="0"/>
              </a:rPr>
              <a:t> df = </a:t>
            </a:r>
            <a:r>
              <a:rPr lang="en-US" sz="1372" err="1">
                <a:solidFill>
                  <a:srgbClr val="000000"/>
                </a:solidFill>
                <a:latin typeface="Consolas" panose="020B0609020204030204" pitchFamily="49" charset="0"/>
              </a:rPr>
              <a:t>spark.sql</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"SELECT * FROM </a:t>
            </a:r>
            <a:r>
              <a:rPr lang="en-US" sz="1372" err="1">
                <a:solidFill>
                  <a:srgbClr val="A31515"/>
                </a:solidFill>
                <a:latin typeface="Consolas" panose="020B0609020204030204" pitchFamily="49" charset="0"/>
              </a:rPr>
              <a:t>tblnew</a:t>
            </a:r>
            <a:r>
              <a:rPr lang="en-US" sz="1372">
                <a:solidFill>
                  <a:srgbClr val="A31515"/>
                </a:solidFill>
                <a:latin typeface="Consolas" panose="020B0609020204030204" pitchFamily="49" charset="0"/>
              </a:rPr>
              <a:t>"</a:t>
            </a:r>
            <a:r>
              <a:rPr lang="en-US" sz="1372">
                <a:solidFill>
                  <a:srgbClr val="000000"/>
                </a:solidFill>
                <a:latin typeface="Consolas" panose="020B0609020204030204" pitchFamily="49" charset="0"/>
              </a:rPr>
              <a:t>)</a:t>
            </a:r>
          </a:p>
          <a:p>
            <a:r>
              <a:rPr lang="en-US" sz="1372" err="1">
                <a:solidFill>
                  <a:srgbClr val="000000"/>
                </a:solidFill>
                <a:latin typeface="Consolas" panose="020B0609020204030204" pitchFamily="49" charset="0"/>
              </a:rPr>
              <a:t>df.write.sqlanalytics</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“sql1.dbo.tbl2"</a:t>
            </a:r>
            <a:r>
              <a:rPr lang="en-US" sz="1372">
                <a:solidFill>
                  <a:srgbClr val="000000"/>
                </a:solidFill>
                <a:latin typeface="Consolas" panose="020B0609020204030204" pitchFamily="49" charset="0"/>
              </a:rPr>
              <a:t>, </a:t>
            </a:r>
            <a:r>
              <a:rPr lang="en-US" sz="1372" err="1">
                <a:solidFill>
                  <a:srgbClr val="000000"/>
                </a:solidFill>
                <a:latin typeface="Consolas" panose="020B0609020204030204" pitchFamily="49" charset="0"/>
              </a:rPr>
              <a:t>Constants.INTERNAL</a:t>
            </a:r>
            <a:r>
              <a:rPr lang="en-US" sz="1372">
                <a:solidFill>
                  <a:srgbClr val="000000"/>
                </a:solidFill>
                <a:latin typeface="Consolas" panose="020B0609020204030204" pitchFamily="49" charset="0"/>
              </a:rPr>
              <a:t>) </a:t>
            </a:r>
          </a:p>
        </p:txBody>
      </p:sp>
      <p:cxnSp>
        <p:nvCxnSpPr>
          <p:cNvPr id="11" name="Straight Connector 10">
            <a:extLst>
              <a:ext uri="{FF2B5EF4-FFF2-40B4-BE49-F238E27FC236}">
                <a16:creationId xmlns:a16="http://schemas.microsoft.com/office/drawing/2014/main" id="{5A3CB1A7-12FC-4735-BAF4-C06D5949C5D5}"/>
              </a:ext>
            </a:extLst>
          </p:cNvPr>
          <p:cNvCxnSpPr/>
          <p:nvPr/>
        </p:nvCxnSpPr>
        <p:spPr>
          <a:xfrm>
            <a:off x="6466142" y="3204894"/>
            <a:ext cx="4859003"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2826F03-56FD-4D08-8E21-04F052E84883}"/>
              </a:ext>
            </a:extLst>
          </p:cNvPr>
          <p:cNvSpPr/>
          <p:nvPr/>
        </p:nvSpPr>
        <p:spPr>
          <a:xfrm>
            <a:off x="7649373" y="3026571"/>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dirty="0">
                <a:solidFill>
                  <a:prstClr val="black"/>
                </a:solidFill>
                <a:latin typeface="Calibri" panose="020F0502020204030204"/>
              </a:rPr>
              <a:t>Using Python</a:t>
            </a:r>
          </a:p>
        </p:txBody>
      </p:sp>
    </p:spTree>
    <p:extLst>
      <p:ext uri="{BB962C8B-B14F-4D97-AF65-F5344CB8AC3E}">
        <p14:creationId xmlns:p14="http://schemas.microsoft.com/office/powerpoint/2010/main" val="859692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5" grpId="0"/>
      <p:bldP spid="20" grpId="0"/>
      <p:bldP spid="4" grpId="0" animBg="1"/>
      <p:bldP spid="8" grpId="0"/>
      <p:bldP spid="9" grpId="0"/>
      <p:bldP spid="12" grpId="0"/>
      <p:bldP spid="1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47ABCA-97EB-4022-88F2-C2E89BC78398}"/>
              </a:ext>
            </a:extLst>
          </p:cNvPr>
          <p:cNvPicPr>
            <a:picLocks noChangeAspect="1"/>
          </p:cNvPicPr>
          <p:nvPr/>
        </p:nvPicPr>
        <p:blipFill rotWithShape="1">
          <a:blip r:embed="rId2"/>
          <a:srcRect b="7667"/>
          <a:stretch/>
        </p:blipFill>
        <p:spPr>
          <a:xfrm>
            <a:off x="1357455" y="613496"/>
            <a:ext cx="9477091" cy="6066760"/>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CA2B3E8E-8A30-431B-B93E-E3A69739E043}"/>
              </a:ext>
            </a:extLst>
          </p:cNvPr>
          <p:cNvCxnSpPr>
            <a:cxnSpLocks/>
            <a:stCxn id="6" idx="3"/>
          </p:cNvCxnSpPr>
          <p:nvPr/>
        </p:nvCxnSpPr>
        <p:spPr>
          <a:xfrm flipV="1">
            <a:off x="1916265" y="5228989"/>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28FCBAC-4DCE-4F4E-A301-928593CB351A}"/>
              </a:ext>
            </a:extLst>
          </p:cNvPr>
          <p:cNvSpPr txBox="1"/>
          <p:nvPr/>
        </p:nvSpPr>
        <p:spPr>
          <a:xfrm>
            <a:off x="210355" y="4859708"/>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table format</a:t>
            </a:r>
          </a:p>
        </p:txBody>
      </p:sp>
    </p:spTree>
    <p:extLst>
      <p:ext uri="{BB962C8B-B14F-4D97-AF65-F5344CB8AC3E}">
        <p14:creationId xmlns:p14="http://schemas.microsoft.com/office/powerpoint/2010/main" val="38772956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CBD7F6-1AE0-4AF1-B871-F34BDCF92D14}"/>
              </a:ext>
            </a:extLst>
          </p:cNvPr>
          <p:cNvPicPr>
            <a:picLocks noChangeAspect="1"/>
          </p:cNvPicPr>
          <p:nvPr/>
        </p:nvPicPr>
        <p:blipFill rotWithShape="1">
          <a:blip r:embed="rId2"/>
          <a:srcRect b="5822"/>
          <a:stretch/>
        </p:blipFill>
        <p:spPr>
          <a:xfrm>
            <a:off x="1020502" y="529534"/>
            <a:ext cx="9734290" cy="6188041"/>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121F242C-6D7D-434B-B1DD-DE31F23128E0}"/>
              </a:ext>
            </a:extLst>
          </p:cNvPr>
          <p:cNvCxnSpPr>
            <a:cxnSpLocks/>
            <a:stCxn id="6" idx="3"/>
          </p:cNvCxnSpPr>
          <p:nvPr/>
        </p:nvCxnSpPr>
        <p:spPr>
          <a:xfrm flipV="1">
            <a:off x="2726411" y="5181371"/>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AE5B015-F86B-4B38-A5FE-D868C6971E04}"/>
              </a:ext>
            </a:extLst>
          </p:cNvPr>
          <p:cNvSpPr txBox="1"/>
          <p:nvPr/>
        </p:nvSpPr>
        <p:spPr>
          <a:xfrm>
            <a:off x="1020502" y="4812090"/>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chart format</a:t>
            </a:r>
          </a:p>
        </p:txBody>
      </p:sp>
      <p:cxnSp>
        <p:nvCxnSpPr>
          <p:cNvPr id="9" name="Straight Arrow Connector 8">
            <a:extLst>
              <a:ext uri="{FF2B5EF4-FFF2-40B4-BE49-F238E27FC236}">
                <a16:creationId xmlns:a16="http://schemas.microsoft.com/office/drawing/2014/main" id="{3E07940F-9CC5-4D4E-9C9B-80ED2A0FA03B}"/>
              </a:ext>
            </a:extLst>
          </p:cNvPr>
          <p:cNvCxnSpPr>
            <a:cxnSpLocks/>
            <a:stCxn id="10" idx="1"/>
            <a:endCxn id="11" idx="3"/>
          </p:cNvCxnSpPr>
          <p:nvPr/>
        </p:nvCxnSpPr>
        <p:spPr>
          <a:xfrm flipH="1" flipV="1">
            <a:off x="5315062" y="3778107"/>
            <a:ext cx="916717" cy="12924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193D0FD-1F77-4420-8D51-D2F819990362}"/>
              </a:ext>
            </a:extLst>
          </p:cNvPr>
          <p:cNvSpPr txBox="1"/>
          <p:nvPr/>
        </p:nvSpPr>
        <p:spPr>
          <a:xfrm>
            <a:off x="6231778" y="3648859"/>
            <a:ext cx="1705910" cy="516991"/>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SQL support</a:t>
            </a:r>
          </a:p>
        </p:txBody>
      </p:sp>
      <p:sp>
        <p:nvSpPr>
          <p:cNvPr id="11" name="Rectangle 10">
            <a:extLst>
              <a:ext uri="{FF2B5EF4-FFF2-40B4-BE49-F238E27FC236}">
                <a16:creationId xmlns:a16="http://schemas.microsoft.com/office/drawing/2014/main" id="{0D1EC408-DE17-4C87-B2D0-071A49E78A79}"/>
              </a:ext>
            </a:extLst>
          </p:cNvPr>
          <p:cNvSpPr/>
          <p:nvPr/>
        </p:nvSpPr>
        <p:spPr bwMode="auto">
          <a:xfrm>
            <a:off x="3972228" y="3648859"/>
            <a:ext cx="134283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AB8AA425-F062-468F-8D9D-2F8592DFBC6F}"/>
              </a:ext>
            </a:extLst>
          </p:cNvPr>
          <p:cNvSpPr/>
          <p:nvPr/>
        </p:nvSpPr>
        <p:spPr bwMode="auto">
          <a:xfrm>
            <a:off x="5819814" y="945521"/>
            <a:ext cx="74284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232498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F5E52-D5FA-4D31-9AA5-35F0F5CB1077}"/>
              </a:ext>
            </a:extLst>
          </p:cNvPr>
          <p:cNvPicPr>
            <a:picLocks noChangeAspect="1"/>
          </p:cNvPicPr>
          <p:nvPr/>
        </p:nvPicPr>
        <p:blipFill>
          <a:blip r:embed="rId2"/>
          <a:stretch>
            <a:fillRect/>
          </a:stretch>
        </p:blipFill>
        <p:spPr>
          <a:xfrm>
            <a:off x="1126746" y="286973"/>
            <a:ext cx="9938505" cy="6570541"/>
          </a:xfrm>
          <a:prstGeom prst="rect">
            <a:avLst/>
          </a:prstGeom>
          <a:ln>
            <a:solidFill>
              <a:schemeClr val="bg2">
                <a:lumMod val="50000"/>
              </a:schemeClr>
            </a:solidFill>
          </a:ln>
        </p:spPr>
      </p:pic>
      <p:cxnSp>
        <p:nvCxnSpPr>
          <p:cNvPr id="4" name="Straight Arrow Connector 3">
            <a:extLst>
              <a:ext uri="{FF2B5EF4-FFF2-40B4-BE49-F238E27FC236}">
                <a16:creationId xmlns:a16="http://schemas.microsoft.com/office/drawing/2014/main" id="{C442256C-997E-4DB6-9228-0490C573FBE7}"/>
              </a:ext>
            </a:extLst>
          </p:cNvPr>
          <p:cNvCxnSpPr>
            <a:cxnSpLocks/>
            <a:stCxn id="6" idx="1"/>
          </p:cNvCxnSpPr>
          <p:nvPr/>
        </p:nvCxnSpPr>
        <p:spPr>
          <a:xfrm flipH="1" flipV="1">
            <a:off x="5172208" y="4276612"/>
            <a:ext cx="1559222" cy="87932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4D4641C-E21E-40C2-B929-291A01EF5B05}"/>
              </a:ext>
            </a:extLst>
          </p:cNvPr>
          <p:cNvSpPr txBox="1"/>
          <p:nvPr/>
        </p:nvSpPr>
        <p:spPr>
          <a:xfrm>
            <a:off x="6731432" y="4669234"/>
            <a:ext cx="2840701" cy="973398"/>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Exploratory data analysis with graphs – histogram, boxplot </a:t>
            </a:r>
            <a:r>
              <a:rPr lang="en-US" sz="1600" err="1">
                <a:solidFill>
                  <a:srgbClr val="FF0000"/>
                </a:solidFill>
              </a:rPr>
              <a:t>etc</a:t>
            </a:r>
            <a:endParaRPr lang="en-US" sz="1600">
              <a:solidFill>
                <a:srgbClr val="FF0000"/>
              </a:solidFill>
            </a:endParaRPr>
          </a:p>
        </p:txBody>
      </p:sp>
      <p:cxnSp>
        <p:nvCxnSpPr>
          <p:cNvPr id="9" name="Straight Arrow Connector 8">
            <a:extLst>
              <a:ext uri="{FF2B5EF4-FFF2-40B4-BE49-F238E27FC236}">
                <a16:creationId xmlns:a16="http://schemas.microsoft.com/office/drawing/2014/main" id="{622DB32D-2C28-40AE-95C7-8A6D2F57BA24}"/>
              </a:ext>
            </a:extLst>
          </p:cNvPr>
          <p:cNvCxnSpPr>
            <a:cxnSpLocks/>
            <a:stCxn id="6" idx="1"/>
          </p:cNvCxnSpPr>
          <p:nvPr/>
        </p:nvCxnSpPr>
        <p:spPr>
          <a:xfrm flipH="1">
            <a:off x="5172208" y="5155933"/>
            <a:ext cx="1559222" cy="7396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92371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7"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1934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ppt_x"/>
                                          </p:val>
                                        </p:tav>
                                        <p:tav tm="100000">
                                          <p:val>
                                            <p:strVal val="#ppt_x"/>
                                          </p:val>
                                        </p:tav>
                                      </p:tavLst>
                                    </p:anim>
                                    <p:anim calcmode="lin" valueType="num">
                                      <p:cBhvr additive="base">
                                        <p:cTn id="3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Best practices</a:t>
            </a:r>
          </a:p>
        </p:txBody>
      </p:sp>
    </p:spTree>
    <p:extLst>
      <p:ext uri="{BB962C8B-B14F-4D97-AF65-F5344CB8AC3E}">
        <p14:creationId xmlns:p14="http://schemas.microsoft.com/office/powerpoint/2010/main" val="345486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a:t>CCI </a:t>
            </a:r>
            <a:r>
              <a:rPr spc="-15"/>
              <a:t>vs</a:t>
            </a:r>
            <a:r>
              <a:rPr spc="-65"/>
              <a:t> </a:t>
            </a:r>
            <a:r>
              <a:rPr spc="-5"/>
              <a:t>Heap</a:t>
            </a:r>
          </a:p>
        </p:txBody>
      </p:sp>
      <p:sp>
        <p:nvSpPr>
          <p:cNvPr id="4" name="Text Placeholder 3">
            <a:extLst>
              <a:ext uri="{FF2B5EF4-FFF2-40B4-BE49-F238E27FC236}">
                <a16:creationId xmlns:a16="http://schemas.microsoft.com/office/drawing/2014/main" id="{7A1B8E62-8009-4A9A-AC68-5EB67FE6B6D0}"/>
              </a:ext>
            </a:extLst>
          </p:cNvPr>
          <p:cNvSpPr>
            <a:spLocks noGrp="1"/>
          </p:cNvSpPr>
          <p:nvPr>
            <p:ph type="body" sz="quarter" idx="10"/>
          </p:nvPr>
        </p:nvSpPr>
        <p:spPr>
          <a:xfrm>
            <a:off x="584201" y="1435781"/>
            <a:ext cx="11018520" cy="3919928"/>
          </a:xfrm>
        </p:spPr>
        <p:txBody>
          <a:bodyPr/>
          <a:lstStyle/>
          <a:p>
            <a:pPr marL="241254" marR="5079" indent="-229191">
              <a:lnSpc>
                <a:spcPct val="90000"/>
              </a:lnSpc>
              <a:spcBef>
                <a:spcPts val="430"/>
              </a:spcBef>
              <a:buFont typeface="Arial"/>
              <a:buChar char="•"/>
              <a:tabLst>
                <a:tab pos="241889" algn="l"/>
              </a:tabLst>
            </a:pPr>
            <a:r>
              <a:rPr lang="en-US" sz="2353" spc="-30" dirty="0">
                <a:latin typeface="+mn-lt"/>
                <a:cs typeface="Calibri" panose="020F0502020204030204" pitchFamily="34" charset="0"/>
              </a:rPr>
              <a:t>Transformations </a:t>
            </a:r>
            <a:r>
              <a:rPr lang="en-US" sz="2353" spc="-10" dirty="0">
                <a:latin typeface="+mn-lt"/>
                <a:cs typeface="Calibri" panose="020F0502020204030204" pitchFamily="34" charset="0"/>
              </a:rPr>
              <a:t>using Heap tables </a:t>
            </a:r>
            <a:r>
              <a:rPr lang="en-US" sz="2353" spc="-15" dirty="0">
                <a:latin typeface="+mn-lt"/>
                <a:cs typeface="Calibri" panose="020F0502020204030204" pitchFamily="34" charset="0"/>
              </a:rPr>
              <a:t>are generally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than </a:t>
            </a:r>
            <a:r>
              <a:rPr lang="en-US" sz="2353" spc="-10" dirty="0">
                <a:latin typeface="+mn-lt"/>
                <a:cs typeface="Calibri" panose="020F0502020204030204" pitchFamily="34" charset="0"/>
              </a:rPr>
              <a:t>CCI. </a:t>
            </a:r>
            <a:r>
              <a:rPr lang="en-US" sz="2353" spc="-5" dirty="0">
                <a:latin typeface="+mn-lt"/>
                <a:cs typeface="Calibri" panose="020F0502020204030204" pitchFamily="34" charset="0"/>
              </a:rPr>
              <a:t>This  is </a:t>
            </a:r>
            <a:r>
              <a:rPr lang="en-US" sz="2353" spc="-10" dirty="0">
                <a:latin typeface="+mn-lt"/>
                <a:cs typeface="Calibri" panose="020F0502020204030204" pitchFamily="34" charset="0"/>
              </a:rPr>
              <a:t>because </a:t>
            </a:r>
            <a:r>
              <a:rPr lang="en-US" sz="2353" spc="-25" dirty="0">
                <a:latin typeface="+mn-lt"/>
                <a:cs typeface="Calibri" panose="020F0502020204030204" pitchFamily="34" charset="0"/>
              </a:rPr>
              <a:t>rows </a:t>
            </a:r>
            <a:r>
              <a:rPr lang="en-US" sz="2353" spc="-10" dirty="0">
                <a:latin typeface="+mn-lt"/>
                <a:cs typeface="Calibri" panose="020F0502020204030204" pitchFamily="34" charset="0"/>
              </a:rPr>
              <a:t>need </a:t>
            </a:r>
            <a:r>
              <a:rPr lang="en-US" sz="2353" spc="-20" dirty="0">
                <a:latin typeface="+mn-lt"/>
                <a:cs typeface="Calibri" panose="020F0502020204030204" pitchFamily="34" charset="0"/>
              </a:rPr>
              <a:t>to </a:t>
            </a:r>
            <a:r>
              <a:rPr lang="en-US" sz="2353" spc="-5" dirty="0">
                <a:latin typeface="+mn-lt"/>
                <a:cs typeface="Calibri" panose="020F0502020204030204" pitchFamily="34" charset="0"/>
              </a:rPr>
              <a:t>be assembled </a:t>
            </a:r>
            <a:r>
              <a:rPr lang="en-US" sz="2353" spc="-20" dirty="0">
                <a:latin typeface="+mn-lt"/>
                <a:cs typeface="Calibri" panose="020F0502020204030204" pitchFamily="34" charset="0"/>
              </a:rPr>
              <a:t>from </a:t>
            </a:r>
            <a:r>
              <a:rPr lang="en-US" sz="2353" spc="-10" dirty="0">
                <a:latin typeface="+mn-lt"/>
                <a:cs typeface="Calibri" panose="020F0502020204030204" pitchFamily="34" charset="0"/>
              </a:rPr>
              <a:t>column </a:t>
            </a:r>
            <a:r>
              <a:rPr lang="en-US" sz="2353" spc="-25" dirty="0">
                <a:latin typeface="+mn-lt"/>
                <a:cs typeface="Calibri" panose="020F0502020204030204" pitchFamily="34" charset="0"/>
              </a:rPr>
              <a:t>stores </a:t>
            </a:r>
            <a:r>
              <a:rPr lang="en-US" sz="2353" spc="-5" dirty="0">
                <a:latin typeface="+mn-lt"/>
                <a:cs typeface="Calibri" panose="020F0502020204030204" pitchFamily="34" charset="0"/>
              </a:rPr>
              <a:t>on </a:t>
            </a:r>
            <a:r>
              <a:rPr lang="en-US" sz="2353" spc="-15" dirty="0">
                <a:latin typeface="+mn-lt"/>
                <a:cs typeface="Calibri" panose="020F0502020204030204" pitchFamily="34" charset="0"/>
              </a:rPr>
              <a:t>read  </a:t>
            </a:r>
            <a:r>
              <a:rPr lang="en-US" sz="2353" spc="-10" dirty="0">
                <a:latin typeface="+mn-lt"/>
                <a:cs typeface="Calibri" panose="020F0502020204030204" pitchFamily="34" charset="0"/>
              </a:rPr>
              <a:t>tables, </a:t>
            </a:r>
            <a:r>
              <a:rPr lang="en-US" sz="2353" spc="-5" dirty="0">
                <a:latin typeface="+mn-lt"/>
                <a:cs typeface="Calibri" panose="020F0502020204030204" pitchFamily="34" charset="0"/>
              </a:rPr>
              <a:t>and </a:t>
            </a:r>
            <a:r>
              <a:rPr lang="en-US" sz="2353" spc="-10" dirty="0">
                <a:latin typeface="+mn-lt"/>
                <a:cs typeface="Calibri" panose="020F0502020204030204" pitchFamily="34" charset="0"/>
              </a:rPr>
              <a:t>columnar </a:t>
            </a:r>
            <a:r>
              <a:rPr lang="en-US" sz="2353" spc="-15" dirty="0">
                <a:latin typeface="+mn-lt"/>
                <a:cs typeface="Calibri" panose="020F0502020204030204" pitchFamily="34" charset="0"/>
              </a:rPr>
              <a:t>compression </a:t>
            </a:r>
            <a:r>
              <a:rPr lang="en-US" sz="2353" spc="-5" dirty="0">
                <a:latin typeface="+mn-lt"/>
                <a:cs typeface="Calibri" panose="020F0502020204030204" pitchFamily="34" charset="0"/>
              </a:rPr>
              <a:t>is </a:t>
            </a:r>
            <a:r>
              <a:rPr lang="en-US" sz="2353" spc="-10" dirty="0">
                <a:latin typeface="+mn-lt"/>
                <a:cs typeface="Calibri" panose="020F0502020204030204" pitchFamily="34" charset="0"/>
              </a:rPr>
              <a:t>needed </a:t>
            </a:r>
            <a:r>
              <a:rPr lang="en-US" sz="2353" spc="-5" dirty="0">
                <a:latin typeface="+mn-lt"/>
                <a:cs typeface="Calibri" panose="020F0502020204030204" pitchFamily="34" charset="0"/>
              </a:rPr>
              <a:t>on</a:t>
            </a:r>
            <a:r>
              <a:rPr lang="en-US" sz="2353" spc="155" dirty="0">
                <a:latin typeface="+mn-lt"/>
                <a:cs typeface="Calibri" panose="020F0502020204030204" pitchFamily="34" charset="0"/>
              </a:rPr>
              <a:t> </a:t>
            </a:r>
            <a:r>
              <a:rPr lang="en-US" sz="2353" spc="-20" dirty="0">
                <a:latin typeface="+mn-lt"/>
                <a:cs typeface="Calibri" panose="020F0502020204030204" pitchFamily="34" charset="0"/>
              </a:rPr>
              <a:t>targets.</a:t>
            </a:r>
          </a:p>
          <a:p>
            <a:pPr marL="241254" marR="5079" indent="-229191">
              <a:lnSpc>
                <a:spcPct val="90000"/>
              </a:lnSpc>
              <a:spcBef>
                <a:spcPts val="430"/>
              </a:spcBef>
              <a:buFont typeface="Arial"/>
              <a:buChar char="•"/>
              <a:tabLst>
                <a:tab pos="241889" algn="l"/>
              </a:tabLst>
            </a:pPr>
            <a:endParaRPr lang="en-US" sz="2353" dirty="0">
              <a:latin typeface="+mn-lt"/>
              <a:cs typeface="Calibri" panose="020F0502020204030204" pitchFamily="34" charset="0"/>
            </a:endParaRPr>
          </a:p>
          <a:p>
            <a:pPr marL="241254" marR="293949" indent="-229191">
              <a:lnSpc>
                <a:spcPts val="3019"/>
              </a:lnSpc>
              <a:spcBef>
                <a:spcPts val="1055"/>
              </a:spcBef>
              <a:buFont typeface="Arial"/>
              <a:buChar char="•"/>
              <a:tabLst>
                <a:tab pos="241889" algn="l"/>
              </a:tabLst>
            </a:pPr>
            <a:r>
              <a:rPr lang="en-US" sz="2353" spc="-10" dirty="0">
                <a:latin typeface="+mn-lt"/>
                <a:cs typeface="Calibri" panose="020F0502020204030204" pitchFamily="34" charset="0"/>
              </a:rPr>
              <a:t>The </a:t>
            </a:r>
            <a:r>
              <a:rPr lang="en-US" sz="2353" spc="-5" dirty="0">
                <a:latin typeface="+mn-lt"/>
                <a:cs typeface="Calibri" panose="020F0502020204030204" pitchFamily="34" charset="0"/>
              </a:rPr>
              <a:t>wider the </a:t>
            </a:r>
            <a:r>
              <a:rPr lang="en-US" sz="2353" spc="-10" dirty="0">
                <a:latin typeface="+mn-lt"/>
                <a:cs typeface="Calibri" panose="020F0502020204030204" pitchFamily="34" charset="0"/>
              </a:rPr>
              <a:t>table, </a:t>
            </a:r>
            <a:r>
              <a:rPr lang="en-US" sz="2353" spc="-5" dirty="0">
                <a:latin typeface="+mn-lt"/>
                <a:cs typeface="Calibri" panose="020F0502020204030204" pitchFamily="34" charset="0"/>
              </a:rPr>
              <a:t>and the </a:t>
            </a:r>
            <a:r>
              <a:rPr lang="en-US" sz="2353" spc="-15" dirty="0">
                <a:latin typeface="+mn-lt"/>
                <a:cs typeface="Calibri" panose="020F0502020204030204" pitchFamily="34" charset="0"/>
              </a:rPr>
              <a:t>more </a:t>
            </a:r>
            <a:r>
              <a:rPr lang="en-US" sz="2353" spc="-20" dirty="0">
                <a:latin typeface="+mn-lt"/>
                <a:cs typeface="Calibri" panose="020F0502020204030204" pitchFamily="34" charset="0"/>
              </a:rPr>
              <a:t>text </a:t>
            </a:r>
            <a:r>
              <a:rPr lang="en-US" sz="2353" spc="-10" dirty="0">
                <a:latin typeface="+mn-lt"/>
                <a:cs typeface="Calibri" panose="020F0502020204030204" pitchFamily="34" charset="0"/>
              </a:rPr>
              <a:t>fields </a:t>
            </a:r>
            <a:r>
              <a:rPr lang="en-US" sz="2353" spc="-5" dirty="0">
                <a:latin typeface="+mn-lt"/>
                <a:cs typeface="Calibri" panose="020F0502020204030204" pitchFamily="34" charset="0"/>
              </a:rPr>
              <a:t>it </a:t>
            </a:r>
            <a:r>
              <a:rPr lang="en-US" sz="2353" spc="-15" dirty="0">
                <a:latin typeface="+mn-lt"/>
                <a:cs typeface="Calibri" panose="020F0502020204030204" pitchFamily="34" charset="0"/>
              </a:rPr>
              <a:t>contains, </a:t>
            </a:r>
            <a:r>
              <a:rPr lang="en-US" sz="2353" spc="-5" dirty="0">
                <a:latin typeface="+mn-lt"/>
                <a:cs typeface="Calibri" panose="020F0502020204030204" pitchFamily="34" charset="0"/>
              </a:rPr>
              <a:t>the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Heap is </a:t>
            </a:r>
            <a:r>
              <a:rPr lang="en-US" sz="2353" spc="-15" dirty="0">
                <a:latin typeface="+mn-lt"/>
                <a:cs typeface="Calibri" panose="020F0502020204030204" pitchFamily="34" charset="0"/>
              </a:rPr>
              <a:t>over</a:t>
            </a:r>
            <a:r>
              <a:rPr lang="en-US" sz="2353" spc="5" dirty="0">
                <a:latin typeface="+mn-lt"/>
                <a:cs typeface="Calibri" panose="020F0502020204030204" pitchFamily="34" charset="0"/>
              </a:rPr>
              <a:t> </a:t>
            </a:r>
            <a:r>
              <a:rPr lang="en-US" sz="2353" spc="-5" dirty="0">
                <a:latin typeface="+mn-lt"/>
                <a:cs typeface="Calibri" panose="020F0502020204030204" pitchFamily="34" charset="0"/>
              </a:rPr>
              <a:t>CCI.</a:t>
            </a:r>
            <a:endParaRPr lang="en-US" sz="2353" dirty="0">
              <a:latin typeface="+mn-lt"/>
              <a:cs typeface="Calibri" panose="020F0502020204030204" pitchFamily="34" charset="0"/>
            </a:endParaRPr>
          </a:p>
          <a:p>
            <a:pPr>
              <a:spcBef>
                <a:spcPts val="15"/>
              </a:spcBef>
              <a:buFont typeface="Arial"/>
              <a:buChar char="•"/>
            </a:pPr>
            <a:endParaRPr lang="en-US" sz="2353" dirty="0">
              <a:latin typeface="+mn-lt"/>
              <a:cs typeface="Calibri" panose="020F0502020204030204" pitchFamily="34" charset="0"/>
            </a:endParaRPr>
          </a:p>
          <a:p>
            <a:pPr marL="241254" marR="999298" indent="-229191">
              <a:lnSpc>
                <a:spcPts val="3029"/>
              </a:lnSpc>
              <a:buFont typeface="Arial"/>
              <a:buChar char="•"/>
              <a:tabLst>
                <a:tab pos="241889" algn="l"/>
              </a:tabLst>
            </a:pPr>
            <a:r>
              <a:rPr lang="en-US" sz="2353" spc="-5" dirty="0">
                <a:latin typeface="+mn-lt"/>
                <a:cs typeface="Calibri" panose="020F0502020204030204" pitchFamily="34" charset="0"/>
              </a:rPr>
              <a:t>Use Heap </a:t>
            </a:r>
            <a:r>
              <a:rPr lang="en-US" sz="2353" spc="-10" dirty="0">
                <a:latin typeface="+mn-lt"/>
                <a:cs typeface="Calibri" panose="020F0502020204030204" pitchFamily="34" charset="0"/>
              </a:rPr>
              <a:t>tables </a:t>
            </a:r>
            <a:r>
              <a:rPr lang="en-US" sz="2353" spc="-15" dirty="0">
                <a:latin typeface="+mn-lt"/>
                <a:cs typeface="Calibri" panose="020F0502020204030204" pitchFamily="34" charset="0"/>
              </a:rPr>
              <a:t>at </a:t>
            </a:r>
            <a:r>
              <a:rPr lang="en-US" sz="2353" spc="-20" dirty="0">
                <a:latin typeface="+mn-lt"/>
                <a:cs typeface="Calibri" panose="020F0502020204030204" pitchFamily="34" charset="0"/>
              </a:rPr>
              <a:t>transformation </a:t>
            </a:r>
            <a:r>
              <a:rPr lang="en-US" sz="2353" spc="-60" dirty="0">
                <a:latin typeface="+mn-lt"/>
                <a:cs typeface="Calibri" panose="020F0502020204030204" pitchFamily="34" charset="0"/>
              </a:rPr>
              <a:t>layer, </a:t>
            </a:r>
            <a:r>
              <a:rPr lang="en-US" sz="2353" spc="-10" dirty="0">
                <a:latin typeface="+mn-lt"/>
                <a:cs typeface="Calibri" panose="020F0502020204030204" pitchFamily="34" charset="0"/>
              </a:rPr>
              <a:t>use CCI tables </a:t>
            </a:r>
            <a:r>
              <a:rPr lang="en-US" sz="2353" spc="-15" dirty="0">
                <a:latin typeface="+mn-lt"/>
                <a:cs typeface="Calibri" panose="020F0502020204030204" pitchFamily="34" charset="0"/>
              </a:rPr>
              <a:t>where  appropriate at presentation</a:t>
            </a:r>
            <a:r>
              <a:rPr lang="en-US" sz="2353" spc="65" dirty="0">
                <a:latin typeface="+mn-lt"/>
                <a:cs typeface="Calibri" panose="020F0502020204030204" pitchFamily="34" charset="0"/>
              </a:rPr>
              <a:t> </a:t>
            </a:r>
            <a:r>
              <a:rPr lang="en-US" sz="2353" spc="-25" dirty="0">
                <a:latin typeface="+mn-lt"/>
                <a:cs typeface="Calibri" panose="020F0502020204030204" pitchFamily="34" charset="0"/>
              </a:rPr>
              <a:t>layer</a:t>
            </a:r>
            <a:endParaRPr lang="en-US" sz="2353" dirty="0">
              <a:latin typeface="+mn-lt"/>
              <a:cs typeface="Calibri" panose="020F0502020204030204" pitchFamily="34" charset="0"/>
            </a:endParaRPr>
          </a:p>
          <a:p>
            <a:pPr marL="0" indent="0">
              <a:buNone/>
            </a:pPr>
            <a:endParaRPr lang="en-US" sz="2353" dirty="0">
              <a:latin typeface="+mn-lt"/>
              <a:cs typeface="Calibri" panose="020F0502020204030204" pitchFamily="34" charset="0"/>
            </a:endParaRPr>
          </a:p>
        </p:txBody>
      </p:sp>
    </p:spTree>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dirty="0"/>
              <a:t>CCI </a:t>
            </a:r>
            <a:r>
              <a:rPr spc="-15" dirty="0"/>
              <a:t>Best</a:t>
            </a:r>
            <a:r>
              <a:rPr spc="-70" dirty="0"/>
              <a:t> </a:t>
            </a:r>
            <a:r>
              <a:rPr spc="-15" dirty="0"/>
              <a:t>Practice</a:t>
            </a:r>
          </a:p>
        </p:txBody>
      </p:sp>
      <p:sp>
        <p:nvSpPr>
          <p:cNvPr id="4" name="Text Placeholder 3">
            <a:extLst>
              <a:ext uri="{FF2B5EF4-FFF2-40B4-BE49-F238E27FC236}">
                <a16:creationId xmlns:a16="http://schemas.microsoft.com/office/drawing/2014/main" id="{E8ADD5C5-B44B-4F35-BEC1-0389E2EDCC52}"/>
              </a:ext>
            </a:extLst>
          </p:cNvPr>
          <p:cNvSpPr>
            <a:spLocks noGrp="1"/>
          </p:cNvSpPr>
          <p:nvPr>
            <p:ph type="body" sz="quarter" idx="10"/>
          </p:nvPr>
        </p:nvSpPr>
        <p:spPr>
          <a:xfrm>
            <a:off x="584201" y="1435781"/>
            <a:ext cx="11018520" cy="2464099"/>
          </a:xfrm>
        </p:spPr>
        <p:txBody>
          <a:bodyPr/>
          <a:lstStyle/>
          <a:p>
            <a:pPr marL="241254" indent="-229191">
              <a:spcBef>
                <a:spcPts val="774"/>
              </a:spcBef>
              <a:buFont typeface="Arial"/>
              <a:buChar char="•"/>
              <a:tabLst>
                <a:tab pos="241889" algn="l"/>
              </a:tabLst>
            </a:pPr>
            <a:r>
              <a:rPr lang="en-US" spc="-5" dirty="0">
                <a:latin typeface="Calibri"/>
                <a:cs typeface="Calibri"/>
              </a:rPr>
              <a:t>MAX </a:t>
            </a:r>
            <a:r>
              <a:rPr lang="en-US" spc="-20" dirty="0">
                <a:latin typeface="Calibri"/>
                <a:cs typeface="Calibri"/>
              </a:rPr>
              <a:t>data </a:t>
            </a:r>
            <a:r>
              <a:rPr lang="en-US" spc="-5" dirty="0">
                <a:latin typeface="Calibri"/>
                <a:cs typeface="Calibri"/>
              </a:rPr>
              <a:t>types </a:t>
            </a:r>
            <a:r>
              <a:rPr lang="en-US" spc="-10" dirty="0">
                <a:latin typeface="Calibri"/>
                <a:cs typeface="Calibri"/>
              </a:rPr>
              <a:t>not</a:t>
            </a:r>
            <a:r>
              <a:rPr lang="en-US" spc="55" dirty="0">
                <a:latin typeface="Calibri"/>
                <a:cs typeface="Calibri"/>
              </a:rPr>
              <a:t> </a:t>
            </a:r>
            <a:r>
              <a:rPr lang="en-US" spc="-10" dirty="0">
                <a:latin typeface="Calibri"/>
                <a:cs typeface="Calibri"/>
              </a:rPr>
              <a:t>supported</a:t>
            </a:r>
            <a:endParaRPr lang="en-US" dirty="0">
              <a:latin typeface="Calibri"/>
              <a:cs typeface="Calibri"/>
            </a:endParaRPr>
          </a:p>
          <a:p>
            <a:pPr marL="241254" indent="-229191">
              <a:spcBef>
                <a:spcPts val="674"/>
              </a:spcBef>
              <a:buFont typeface="Arial"/>
              <a:buChar char="•"/>
              <a:tabLst>
                <a:tab pos="241889" algn="l"/>
              </a:tabLst>
            </a:pPr>
            <a:r>
              <a:rPr lang="en-US" spc="-40" dirty="0">
                <a:latin typeface="Calibri"/>
                <a:cs typeface="Calibri"/>
              </a:rPr>
              <a:t>At </a:t>
            </a:r>
            <a:r>
              <a:rPr lang="en-US" spc="-10">
                <a:latin typeface="Calibri"/>
                <a:cs typeface="Calibri"/>
              </a:rPr>
              <a:t>least </a:t>
            </a:r>
            <a:r>
              <a:rPr lang="en-US" spc="-5">
                <a:latin typeface="Calibri"/>
                <a:cs typeface="Calibri"/>
              </a:rPr>
              <a:t>60 million </a:t>
            </a:r>
            <a:r>
              <a:rPr lang="en-US" spc="-25" dirty="0">
                <a:latin typeface="Calibri"/>
                <a:cs typeface="Calibri"/>
              </a:rPr>
              <a:t>rows </a:t>
            </a:r>
            <a:r>
              <a:rPr lang="en-US" spc="-5" dirty="0">
                <a:latin typeface="Calibri"/>
                <a:cs typeface="Calibri"/>
              </a:rPr>
              <a:t>* </a:t>
            </a:r>
            <a:r>
              <a:rPr lang="en-US" spc="-10" dirty="0">
                <a:latin typeface="Calibri"/>
                <a:cs typeface="Calibri"/>
              </a:rPr>
              <a:t>number </a:t>
            </a:r>
            <a:r>
              <a:rPr lang="en-US" spc="-5" dirty="0">
                <a:latin typeface="Calibri"/>
                <a:cs typeface="Calibri"/>
              </a:rPr>
              <a:t>of</a:t>
            </a:r>
            <a:r>
              <a:rPr lang="en-US" spc="170" dirty="0">
                <a:latin typeface="Calibri"/>
                <a:cs typeface="Calibri"/>
              </a:rPr>
              <a:t> </a:t>
            </a:r>
            <a:r>
              <a:rPr lang="en-US" spc="-10" dirty="0">
                <a:latin typeface="Calibri"/>
                <a:cs typeface="Calibri"/>
              </a:rPr>
              <a:t>partitions</a:t>
            </a:r>
            <a:endParaRPr lang="en-US" dirty="0">
              <a:latin typeface="Calibri"/>
              <a:cs typeface="Calibri"/>
            </a:endParaRPr>
          </a:p>
          <a:p>
            <a:pPr marL="241254" indent="-229191">
              <a:spcBef>
                <a:spcPts val="660"/>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100k </a:t>
            </a:r>
            <a:r>
              <a:rPr lang="en-US" spc="-25" dirty="0">
                <a:latin typeface="Calibri"/>
                <a:cs typeface="Calibri"/>
              </a:rPr>
              <a:t>rows </a:t>
            </a:r>
            <a:r>
              <a:rPr lang="en-US" spc="-10" dirty="0">
                <a:latin typeface="Calibri"/>
                <a:cs typeface="Calibri"/>
              </a:rPr>
              <a:t>per </a:t>
            </a:r>
            <a:r>
              <a:rPr lang="en-US" spc="-15" dirty="0">
                <a:latin typeface="Calibri"/>
                <a:cs typeface="Calibri"/>
              </a:rPr>
              <a:t>batch, </a:t>
            </a:r>
            <a:r>
              <a:rPr lang="en-US" spc="-5" dirty="0">
                <a:latin typeface="Calibri"/>
                <a:cs typeface="Calibri"/>
              </a:rPr>
              <a:t>up </a:t>
            </a:r>
            <a:r>
              <a:rPr lang="en-US" spc="-20" dirty="0">
                <a:latin typeface="Calibri"/>
                <a:cs typeface="Calibri"/>
              </a:rPr>
              <a:t>to</a:t>
            </a:r>
            <a:r>
              <a:rPr lang="en-US" spc="200" dirty="0">
                <a:latin typeface="Calibri"/>
                <a:cs typeface="Calibri"/>
              </a:rPr>
              <a:t> </a:t>
            </a:r>
            <a:r>
              <a:rPr lang="en-US" spc="-10" dirty="0">
                <a:latin typeface="Calibri"/>
                <a:cs typeface="Calibri"/>
              </a:rPr>
              <a:t>1million</a:t>
            </a:r>
            <a:endParaRPr lang="en-US" dirty="0">
              <a:latin typeface="Calibri"/>
              <a:cs typeface="Calibri"/>
            </a:endParaRPr>
          </a:p>
          <a:p>
            <a:pPr marL="241254" indent="-229191">
              <a:spcBef>
                <a:spcPts val="660"/>
              </a:spcBef>
              <a:buFont typeface="Arial"/>
              <a:buChar char="•"/>
              <a:tabLst>
                <a:tab pos="241889" algn="l"/>
              </a:tabLst>
            </a:pPr>
            <a:r>
              <a:rPr lang="en-US" spc="-5" dirty="0">
                <a:latin typeface="Calibri"/>
                <a:cs typeface="Calibri"/>
              </a:rPr>
              <a:t>Load </a:t>
            </a:r>
            <a:r>
              <a:rPr lang="en-US" spc="-10" dirty="0">
                <a:latin typeface="Calibri"/>
                <a:cs typeface="Calibri"/>
              </a:rPr>
              <a:t>using </a:t>
            </a:r>
            <a:r>
              <a:rPr lang="en-US" spc="-15" dirty="0">
                <a:latin typeface="Calibri"/>
                <a:cs typeface="Calibri"/>
              </a:rPr>
              <a:t>at </a:t>
            </a:r>
            <a:r>
              <a:rPr lang="en-US" spc="-10" dirty="0">
                <a:latin typeface="Calibri"/>
                <a:cs typeface="Calibri"/>
              </a:rPr>
              <a:t>least LARGERC </a:t>
            </a:r>
            <a:r>
              <a:rPr lang="en-US" spc="-5" dirty="0">
                <a:latin typeface="Calibri"/>
                <a:cs typeface="Calibri"/>
              </a:rPr>
              <a:t>or</a:t>
            </a:r>
            <a:r>
              <a:rPr lang="en-US" spc="75" dirty="0">
                <a:latin typeface="Calibri"/>
                <a:cs typeface="Calibri"/>
              </a:rPr>
              <a:t> </a:t>
            </a:r>
            <a:r>
              <a:rPr lang="en-US" spc="-55" dirty="0">
                <a:latin typeface="Calibri"/>
                <a:cs typeface="Calibri"/>
              </a:rPr>
              <a:t>STATICRC60</a:t>
            </a:r>
            <a:endParaRPr lang="en-US" dirty="0">
              <a:latin typeface="Calibri"/>
              <a:cs typeface="Calibri"/>
            </a:endParaRPr>
          </a:p>
          <a:p>
            <a:pPr marL="241254" indent="-229191">
              <a:spcBef>
                <a:spcPts val="674"/>
              </a:spcBef>
              <a:buFont typeface="Arial"/>
              <a:buChar char="•"/>
              <a:tabLst>
                <a:tab pos="241889" algn="l"/>
              </a:tabLst>
            </a:pPr>
            <a:r>
              <a:rPr lang="en-US" spc="-10" dirty="0">
                <a:latin typeface="Calibri"/>
                <a:cs typeface="Calibri"/>
              </a:rPr>
              <a:t>Minimal </a:t>
            </a:r>
            <a:r>
              <a:rPr lang="en-US" spc="-50" dirty="0">
                <a:latin typeface="Calibri"/>
                <a:cs typeface="Calibri"/>
              </a:rPr>
              <a:t>UPDATE </a:t>
            </a:r>
            <a:r>
              <a:rPr lang="en-US" spc="-5" dirty="0">
                <a:latin typeface="Calibri"/>
                <a:cs typeface="Calibri"/>
              </a:rPr>
              <a:t>and DELETE (or REBUILD</a:t>
            </a:r>
            <a:r>
              <a:rPr lang="en-US" spc="140" dirty="0">
                <a:latin typeface="Calibri"/>
                <a:cs typeface="Calibri"/>
              </a:rPr>
              <a:t> </a:t>
            </a:r>
            <a:r>
              <a:rPr lang="en-US" spc="-15" dirty="0">
                <a:latin typeface="Calibri"/>
                <a:cs typeface="Calibri"/>
              </a:rPr>
              <a:t>frequently)</a:t>
            </a:r>
            <a:endParaRPr lang="en-US" dirty="0">
              <a:latin typeface="Calibri"/>
              <a:cs typeface="Calibri"/>
            </a:endParaRPr>
          </a:p>
        </p:txBody>
      </p:sp>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15"/>
              <a:t>Statistics</a:t>
            </a:r>
          </a:p>
        </p:txBody>
      </p:sp>
      <p:sp>
        <p:nvSpPr>
          <p:cNvPr id="4" name="Text Placeholder 3">
            <a:extLst>
              <a:ext uri="{FF2B5EF4-FFF2-40B4-BE49-F238E27FC236}">
                <a16:creationId xmlns:a16="http://schemas.microsoft.com/office/drawing/2014/main" id="{917FC62F-EB98-459F-AD22-4F8704C1D504}"/>
              </a:ext>
            </a:extLst>
          </p:cNvPr>
          <p:cNvSpPr>
            <a:spLocks noGrp="1"/>
          </p:cNvSpPr>
          <p:nvPr>
            <p:ph type="body" sz="quarter" idx="10"/>
          </p:nvPr>
        </p:nvSpPr>
        <p:spPr>
          <a:xfrm>
            <a:off x="584201" y="1435780"/>
            <a:ext cx="11018520" cy="4777836"/>
          </a:xfrm>
        </p:spPr>
        <p:txBody>
          <a:bodyPr/>
          <a:lstStyle/>
          <a:p>
            <a:pPr marL="241254" marR="5079" indent="-229191">
              <a:lnSpc>
                <a:spcPts val="3029"/>
              </a:lnSpc>
              <a:spcBef>
                <a:spcPts val="470"/>
              </a:spcBef>
              <a:buFont typeface="Arial"/>
              <a:buChar char="•"/>
              <a:tabLst>
                <a:tab pos="241889" algn="l"/>
              </a:tabLst>
            </a:pPr>
            <a:r>
              <a:rPr lang="en-US" spc="-5" dirty="0">
                <a:latin typeface="+mn-lt"/>
                <a:cs typeface="Calibri"/>
              </a:rPr>
              <a:t>Do </a:t>
            </a:r>
            <a:r>
              <a:rPr lang="en-US" spc="-10" dirty="0">
                <a:latin typeface="+mn-lt"/>
                <a:cs typeface="Calibri"/>
              </a:rPr>
              <a:t>not </a:t>
            </a:r>
            <a:r>
              <a:rPr lang="en-US" spc="-15" dirty="0">
                <a:latin typeface="+mn-lt"/>
                <a:cs typeface="Calibri"/>
              </a:rPr>
              <a:t>rely </a:t>
            </a:r>
            <a:r>
              <a:rPr lang="en-US" spc="-5" dirty="0">
                <a:latin typeface="+mn-lt"/>
                <a:cs typeface="Calibri"/>
              </a:rPr>
              <a:t>on </a:t>
            </a:r>
            <a:r>
              <a:rPr lang="en-US" spc="-10" dirty="0">
                <a:latin typeface="+mn-lt"/>
                <a:cs typeface="Calibri"/>
              </a:rPr>
              <a:t>auto </a:t>
            </a:r>
            <a:r>
              <a:rPr lang="en-US" spc="-20" dirty="0">
                <a:latin typeface="+mn-lt"/>
                <a:cs typeface="Calibri"/>
              </a:rPr>
              <a:t>statistics </a:t>
            </a:r>
            <a:r>
              <a:rPr lang="en-US" spc="-15" dirty="0">
                <a:latin typeface="+mn-lt"/>
                <a:cs typeface="Calibri"/>
              </a:rPr>
              <a:t>at </a:t>
            </a:r>
            <a:r>
              <a:rPr lang="en-US" spc="-5" dirty="0">
                <a:latin typeface="+mn-lt"/>
                <a:cs typeface="Calibri"/>
              </a:rPr>
              <a:t>this time. </a:t>
            </a:r>
            <a:r>
              <a:rPr lang="en-US" spc="-10" dirty="0">
                <a:latin typeface="+mn-lt"/>
                <a:cs typeface="Calibri"/>
              </a:rPr>
              <a:t>Auto </a:t>
            </a:r>
            <a:r>
              <a:rPr lang="en-US" spc="-20" dirty="0">
                <a:latin typeface="+mn-lt"/>
                <a:cs typeface="Calibri"/>
              </a:rPr>
              <a:t>statistics are </a:t>
            </a:r>
            <a:r>
              <a:rPr lang="en-US" spc="-15" dirty="0">
                <a:latin typeface="+mn-lt"/>
                <a:cs typeface="Calibri"/>
              </a:rPr>
              <a:t>created,  </a:t>
            </a:r>
            <a:r>
              <a:rPr lang="en-US" spc="-10" dirty="0">
                <a:latin typeface="+mn-lt"/>
                <a:cs typeface="Calibri"/>
              </a:rPr>
              <a:t>but </a:t>
            </a:r>
            <a:r>
              <a:rPr lang="en-US" spc="-15" dirty="0">
                <a:latin typeface="+mn-lt"/>
                <a:cs typeface="Calibri"/>
              </a:rPr>
              <a:t>never updated. </a:t>
            </a:r>
            <a:r>
              <a:rPr lang="en-US" spc="-10" dirty="0">
                <a:latin typeface="+mn-lt"/>
                <a:cs typeface="Calibri"/>
              </a:rPr>
              <a:t>This </a:t>
            </a:r>
            <a:r>
              <a:rPr lang="en-US" spc="-5" dirty="0">
                <a:latin typeface="+mn-lt"/>
                <a:cs typeface="Calibri"/>
              </a:rPr>
              <a:t>leads </a:t>
            </a:r>
            <a:r>
              <a:rPr lang="en-US" spc="-20" dirty="0">
                <a:latin typeface="+mn-lt"/>
                <a:cs typeface="Calibri"/>
              </a:rPr>
              <a:t>to </a:t>
            </a:r>
            <a:r>
              <a:rPr lang="en-US" spc="-10" dirty="0">
                <a:latin typeface="+mn-lt"/>
                <a:cs typeface="Calibri"/>
              </a:rPr>
              <a:t>poor </a:t>
            </a:r>
            <a:r>
              <a:rPr lang="en-US" spc="-15" dirty="0">
                <a:latin typeface="+mn-lt"/>
                <a:cs typeface="Calibri"/>
              </a:rPr>
              <a:t>performance </a:t>
            </a:r>
            <a:r>
              <a:rPr lang="en-US" spc="-5" dirty="0">
                <a:latin typeface="+mn-lt"/>
                <a:cs typeface="Calibri"/>
              </a:rPr>
              <a:t>as a </a:t>
            </a:r>
            <a:r>
              <a:rPr lang="en-US" spc="-10" dirty="0">
                <a:latin typeface="+mn-lt"/>
                <a:cs typeface="Calibri"/>
              </a:rPr>
              <a:t>table</a:t>
            </a:r>
            <a:r>
              <a:rPr lang="en-US" spc="270" dirty="0">
                <a:latin typeface="+mn-lt"/>
                <a:cs typeface="Calibri"/>
              </a:rPr>
              <a:t> </a:t>
            </a:r>
            <a:r>
              <a:rPr lang="en-US" spc="-10" dirty="0">
                <a:latin typeface="+mn-lt"/>
                <a:cs typeface="Calibri"/>
              </a:rPr>
              <a:t>changes</a:t>
            </a:r>
            <a:endParaRPr lang="en-US" dirty="0">
              <a:latin typeface="+mn-lt"/>
              <a:cs typeface="Calibri"/>
            </a:endParaRPr>
          </a:p>
          <a:p>
            <a:pPr marL="241254" marR="512981" indent="-229191">
              <a:lnSpc>
                <a:spcPts val="3019"/>
              </a:lnSpc>
              <a:spcBef>
                <a:spcPts val="1005"/>
              </a:spcBef>
              <a:buFont typeface="Arial"/>
              <a:buChar char="•"/>
              <a:tabLst>
                <a:tab pos="241889" algn="l"/>
              </a:tabLst>
            </a:pPr>
            <a:endParaRPr lang="en-US" spc="-5" dirty="0">
              <a:latin typeface="+mn-lt"/>
              <a:cs typeface="Calibri"/>
            </a:endParaRPr>
          </a:p>
          <a:p>
            <a:pPr marL="241254" marR="512981" indent="-229191">
              <a:lnSpc>
                <a:spcPts val="3019"/>
              </a:lnSpc>
              <a:spcBef>
                <a:spcPts val="1005"/>
              </a:spcBef>
              <a:buFont typeface="Arial"/>
              <a:buChar char="•"/>
              <a:tabLst>
                <a:tab pos="241889" algn="l"/>
              </a:tabLst>
            </a:pPr>
            <a:r>
              <a:rPr lang="en-US" spc="-5" dirty="0">
                <a:latin typeface="+mn-lt"/>
                <a:cs typeface="Calibri"/>
              </a:rPr>
              <a:t>Manually </a:t>
            </a:r>
            <a:r>
              <a:rPr lang="en-US" spc="-20" dirty="0">
                <a:latin typeface="+mn-lt"/>
                <a:cs typeface="Calibri"/>
              </a:rPr>
              <a:t>create statistics </a:t>
            </a:r>
            <a:r>
              <a:rPr lang="en-US" spc="-5" dirty="0">
                <a:latin typeface="+mn-lt"/>
                <a:cs typeface="Calibri"/>
              </a:rPr>
              <a:t>on </a:t>
            </a:r>
            <a:r>
              <a:rPr lang="en-US" spc="-10" dirty="0">
                <a:latin typeface="+mn-lt"/>
                <a:cs typeface="Calibri"/>
              </a:rPr>
              <a:t>columns used </a:t>
            </a:r>
            <a:r>
              <a:rPr lang="en-US" spc="-5" dirty="0">
                <a:latin typeface="+mn-lt"/>
                <a:cs typeface="Calibri"/>
              </a:rPr>
              <a:t>in JOIN, </a:t>
            </a:r>
            <a:r>
              <a:rPr lang="en-US" spc="-10" dirty="0">
                <a:latin typeface="+mn-lt"/>
                <a:cs typeface="Calibri"/>
              </a:rPr>
              <a:t>GROUP </a:t>
            </a:r>
            <a:r>
              <a:rPr lang="en-US" spc="-40" dirty="0">
                <a:latin typeface="+mn-lt"/>
                <a:cs typeface="Calibri"/>
              </a:rPr>
              <a:t>BY </a:t>
            </a:r>
            <a:r>
              <a:rPr lang="en-US" spc="-5" dirty="0">
                <a:latin typeface="+mn-lt"/>
                <a:cs typeface="Calibri"/>
              </a:rPr>
              <a:t>and  </a:t>
            </a:r>
            <a:r>
              <a:rPr lang="en-US" spc="-10" dirty="0">
                <a:latin typeface="+mn-lt"/>
                <a:cs typeface="Calibri"/>
              </a:rPr>
              <a:t>ORDER </a:t>
            </a:r>
            <a:r>
              <a:rPr lang="en-US" spc="-40" dirty="0">
                <a:latin typeface="+mn-lt"/>
                <a:cs typeface="Calibri"/>
              </a:rPr>
              <a:t>BY</a:t>
            </a:r>
            <a:r>
              <a:rPr lang="en-US" spc="15" dirty="0">
                <a:latin typeface="+mn-lt"/>
                <a:cs typeface="Calibri"/>
              </a:rPr>
              <a:t> </a:t>
            </a:r>
            <a:r>
              <a:rPr lang="en-US" spc="-5" dirty="0">
                <a:latin typeface="+mn-lt"/>
                <a:cs typeface="Calibri"/>
              </a:rPr>
              <a:t>clauses</a:t>
            </a:r>
            <a:endParaRPr lang="en-US" dirty="0">
              <a:latin typeface="+mn-lt"/>
              <a:cs typeface="Calibri"/>
            </a:endParaRPr>
          </a:p>
          <a:p>
            <a:pPr>
              <a:spcBef>
                <a:spcPts val="5"/>
              </a:spcBef>
              <a:buFont typeface="Arial"/>
              <a:buChar char="•"/>
            </a:pPr>
            <a:endParaRPr lang="en-US" sz="3529" dirty="0">
              <a:latin typeface="+mn-lt"/>
              <a:cs typeface="Calibri"/>
            </a:endParaRPr>
          </a:p>
          <a:p>
            <a:pPr marL="241254" indent="-229191">
              <a:buFont typeface="Arial"/>
              <a:buChar char="•"/>
              <a:tabLst>
                <a:tab pos="241889" algn="l"/>
              </a:tabLst>
            </a:pPr>
            <a:r>
              <a:rPr lang="en-US" spc="-15" dirty="0">
                <a:latin typeface="+mn-lt"/>
                <a:cs typeface="Calibri"/>
              </a:rPr>
              <a:t>Update </a:t>
            </a:r>
            <a:r>
              <a:rPr lang="en-US" spc="-20" dirty="0">
                <a:latin typeface="+mn-lt"/>
                <a:cs typeface="Calibri"/>
              </a:rPr>
              <a:t>statistics </a:t>
            </a:r>
            <a:r>
              <a:rPr lang="en-US" spc="-10" dirty="0">
                <a:latin typeface="+mn-lt"/>
                <a:cs typeface="Calibri"/>
              </a:rPr>
              <a:t>after every </a:t>
            </a:r>
            <a:r>
              <a:rPr lang="en-US" spc="-5" dirty="0">
                <a:latin typeface="+mn-lt"/>
                <a:cs typeface="Calibri"/>
              </a:rPr>
              <a:t>major </a:t>
            </a:r>
            <a:r>
              <a:rPr lang="en-US" spc="-15" dirty="0">
                <a:latin typeface="+mn-lt"/>
                <a:cs typeface="Calibri"/>
              </a:rPr>
              <a:t>update </a:t>
            </a:r>
            <a:r>
              <a:rPr lang="en-US" spc="-20" dirty="0">
                <a:latin typeface="+mn-lt"/>
                <a:cs typeface="Calibri"/>
              </a:rPr>
              <a:t>to </a:t>
            </a:r>
            <a:r>
              <a:rPr lang="en-US" spc="-5" dirty="0">
                <a:latin typeface="+mn-lt"/>
                <a:cs typeface="Calibri"/>
              </a:rPr>
              <a:t>a</a:t>
            </a:r>
            <a:r>
              <a:rPr lang="en-US" spc="124" dirty="0">
                <a:latin typeface="+mn-lt"/>
                <a:cs typeface="Calibri"/>
              </a:rPr>
              <a:t> </a:t>
            </a:r>
            <a:r>
              <a:rPr lang="en-US" spc="-10" dirty="0">
                <a:latin typeface="+mn-lt"/>
                <a:cs typeface="Calibri"/>
              </a:rPr>
              <a:t>table</a:t>
            </a:r>
            <a:endParaRPr lang="en-US" dirty="0">
              <a:latin typeface="+mn-lt"/>
              <a:cs typeface="Calibri"/>
            </a:endParaRPr>
          </a:p>
          <a:p>
            <a:pPr marL="241254" indent="-229191">
              <a:spcBef>
                <a:spcPts val="674"/>
              </a:spcBef>
              <a:buFont typeface="Arial"/>
              <a:buChar char="•"/>
              <a:tabLst>
                <a:tab pos="241889" algn="l"/>
              </a:tabLst>
            </a:pPr>
            <a:endParaRPr lang="en-US" spc="-25" dirty="0">
              <a:latin typeface="+mn-lt"/>
              <a:cs typeface="Calibri"/>
            </a:endParaRPr>
          </a:p>
          <a:p>
            <a:pPr marL="241254" indent="-229191">
              <a:spcBef>
                <a:spcPts val="674"/>
              </a:spcBef>
              <a:buFont typeface="Arial"/>
              <a:buChar char="•"/>
              <a:tabLst>
                <a:tab pos="241889" algn="l"/>
              </a:tabLst>
            </a:pPr>
            <a:r>
              <a:rPr lang="en-US" spc="-25" dirty="0">
                <a:latin typeface="+mn-lt"/>
                <a:cs typeface="Calibri"/>
              </a:rPr>
              <a:t>Failure </a:t>
            </a:r>
            <a:r>
              <a:rPr lang="en-US" spc="-20" dirty="0">
                <a:latin typeface="+mn-lt"/>
                <a:cs typeface="Calibri"/>
              </a:rPr>
              <a:t>to </a:t>
            </a:r>
            <a:r>
              <a:rPr lang="en-US" spc="-15" dirty="0">
                <a:latin typeface="+mn-lt"/>
                <a:cs typeface="Calibri"/>
              </a:rPr>
              <a:t>maintain current </a:t>
            </a:r>
            <a:r>
              <a:rPr lang="en-US" spc="-20" dirty="0">
                <a:latin typeface="+mn-lt"/>
                <a:cs typeface="Calibri"/>
              </a:rPr>
              <a:t>statistics </a:t>
            </a:r>
            <a:r>
              <a:rPr lang="en-US" spc="-5" dirty="0">
                <a:latin typeface="+mn-lt"/>
                <a:cs typeface="Calibri"/>
              </a:rPr>
              <a:t>WILL lead </a:t>
            </a:r>
            <a:r>
              <a:rPr lang="en-US" spc="-15" dirty="0">
                <a:latin typeface="+mn-lt"/>
                <a:cs typeface="Calibri"/>
              </a:rPr>
              <a:t>to </a:t>
            </a:r>
            <a:r>
              <a:rPr lang="en-US" spc="-5" dirty="0">
                <a:latin typeface="+mn-lt"/>
                <a:cs typeface="Calibri"/>
              </a:rPr>
              <a:t>bad</a:t>
            </a:r>
            <a:r>
              <a:rPr lang="en-US" spc="240" dirty="0">
                <a:latin typeface="+mn-lt"/>
                <a:cs typeface="Calibri"/>
              </a:rPr>
              <a:t> </a:t>
            </a:r>
            <a:r>
              <a:rPr lang="en-US" spc="-15" dirty="0">
                <a:latin typeface="+mn-lt"/>
                <a:cs typeface="Calibri"/>
              </a:rPr>
              <a:t>performance</a:t>
            </a:r>
            <a:endParaRPr lang="en-US" dirty="0">
              <a:latin typeface="+mn-lt"/>
              <a:cs typeface="Calibri"/>
            </a:endParaRPr>
          </a:p>
          <a:p>
            <a:pPr marL="0" indent="0">
              <a:buNone/>
            </a:pPr>
            <a:endParaRPr lang="en-US" dirty="0">
              <a:latin typeface="+mn-lt"/>
            </a:endParaRPr>
          </a:p>
        </p:txBody>
      </p:sp>
      <p:sp>
        <p:nvSpPr>
          <p:cNvPr id="3" name="TextBox 2">
            <a:extLst>
              <a:ext uri="{FF2B5EF4-FFF2-40B4-BE49-F238E27FC236}">
                <a16:creationId xmlns:a16="http://schemas.microsoft.com/office/drawing/2014/main" id="{17FE8F7C-04F3-4419-966B-6D70A37FC9BD}"/>
              </a:ext>
            </a:extLst>
          </p:cNvPr>
          <p:cNvSpPr txBox="1"/>
          <p:nvPr/>
        </p:nvSpPr>
        <p:spPr>
          <a:xfrm>
            <a:off x="6618514" y="280685"/>
            <a:ext cx="4759196" cy="905248"/>
          </a:xfrm>
          <a:prstGeom prst="rect">
            <a:avLst/>
          </a:prstGeom>
          <a:solidFill>
            <a:srgbClr val="ED7D31"/>
          </a:solid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961" dirty="0">
                <a:gradFill>
                  <a:gsLst>
                    <a:gs pos="2917">
                      <a:schemeClr val="tx1"/>
                    </a:gs>
                    <a:gs pos="30000">
                      <a:schemeClr val="tx1"/>
                    </a:gs>
                  </a:gsLst>
                  <a:lin ang="5400000" scaled="0"/>
                </a:gradFill>
              </a:rPr>
              <a:t>Current best practice for stats: </a:t>
            </a:r>
            <a:br>
              <a:rPr lang="en-US" sz="1961" dirty="0">
                <a:gradFill>
                  <a:gsLst>
                    <a:gs pos="2917">
                      <a:schemeClr val="tx1"/>
                    </a:gs>
                    <a:gs pos="30000">
                      <a:schemeClr val="tx1"/>
                    </a:gs>
                  </a:gsLst>
                  <a:lin ang="5400000" scaled="0"/>
                </a:gradFill>
              </a:rPr>
            </a:br>
            <a:r>
              <a:rPr lang="en-US" sz="1961" dirty="0">
                <a:gradFill>
                  <a:gsLst>
                    <a:gs pos="2917">
                      <a:schemeClr val="tx1"/>
                    </a:gs>
                    <a:gs pos="30000">
                      <a:schemeClr val="tx1"/>
                    </a:gs>
                  </a:gsLst>
                  <a:lin ang="5400000" scaled="0"/>
                </a:gradFill>
              </a:rPr>
              <a:t>Use auto stats creation for single column-stats, but manually update statistics</a:t>
            </a:r>
            <a:endParaRPr lang="en-US" sz="1765" dirty="0"/>
          </a:p>
        </p:txBody>
      </p:sp>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85"/>
              <a:t>CTAS </a:t>
            </a:r>
            <a:r>
              <a:rPr spc="-15"/>
              <a:t>vs </a:t>
            </a:r>
            <a:r>
              <a:t>Insert / </a:t>
            </a:r>
            <a:r>
              <a:rPr spc="-15"/>
              <a:t>Update </a:t>
            </a:r>
            <a:r>
              <a:t>/ </a:t>
            </a:r>
            <a:r>
              <a:rPr spc="-10"/>
              <a:t>Delete </a:t>
            </a:r>
            <a:r>
              <a:t>/</a:t>
            </a:r>
            <a:r>
              <a:rPr spc="124"/>
              <a:t> </a:t>
            </a:r>
            <a:r>
              <a:rPr spc="-20"/>
              <a:t>Merge</a:t>
            </a:r>
          </a:p>
        </p:txBody>
      </p:sp>
      <p:sp>
        <p:nvSpPr>
          <p:cNvPr id="4" name="Text Placeholder 3">
            <a:extLst>
              <a:ext uri="{FF2B5EF4-FFF2-40B4-BE49-F238E27FC236}">
                <a16:creationId xmlns:a16="http://schemas.microsoft.com/office/drawing/2014/main" id="{717BBF4A-FDE9-4B01-995B-F422040FB296}"/>
              </a:ext>
            </a:extLst>
          </p:cNvPr>
          <p:cNvSpPr>
            <a:spLocks noGrp="1"/>
          </p:cNvSpPr>
          <p:nvPr>
            <p:ph type="body" sz="quarter" idx="10"/>
          </p:nvPr>
        </p:nvSpPr>
        <p:spPr>
          <a:xfrm>
            <a:off x="584201" y="1435781"/>
            <a:ext cx="11018520" cy="2302169"/>
          </a:xfrm>
        </p:spPr>
        <p:txBody>
          <a:bodyPr/>
          <a:lstStyle/>
          <a:p>
            <a:pPr marL="241254" indent="-229191">
              <a:spcBef>
                <a:spcPts val="9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t>
            </a:r>
            <a:r>
              <a:rPr lang="en-US" spc="-15" dirty="0">
                <a:latin typeface="+mn-lt"/>
                <a:cs typeface="Calibri" panose="020F0502020204030204" pitchFamily="34" charset="0"/>
              </a:rPr>
              <a:t>update </a:t>
            </a:r>
            <a:r>
              <a:rPr lang="en-US" spc="-5" dirty="0">
                <a:latin typeface="+mn-lt"/>
                <a:cs typeface="Calibri" panose="020F0502020204030204" pitchFamily="34" charset="0"/>
              </a:rPr>
              <a:t>or </a:t>
            </a:r>
            <a:r>
              <a:rPr lang="en-US" spc="-15" dirty="0">
                <a:latin typeface="+mn-lt"/>
                <a:cs typeface="Calibri" panose="020F0502020204030204" pitchFamily="34" charset="0"/>
              </a:rPr>
              <a:t>delete more </a:t>
            </a:r>
            <a:r>
              <a:rPr lang="en-US" spc="-5" dirty="0">
                <a:latin typeface="+mn-lt"/>
                <a:cs typeface="Calibri" panose="020F0502020204030204" pitchFamily="34" charset="0"/>
              </a:rPr>
              <a:t>than 10% of</a:t>
            </a:r>
            <a:r>
              <a:rPr lang="en-US" spc="250" dirty="0">
                <a:latin typeface="+mn-lt"/>
                <a:cs typeface="Calibri" panose="020F0502020204030204" pitchFamily="34" charset="0"/>
              </a:rPr>
              <a:t> </a:t>
            </a:r>
            <a:r>
              <a:rPr lang="en-US" spc="-25" dirty="0">
                <a:latin typeface="+mn-lt"/>
                <a:cs typeface="Calibri" panose="020F0502020204030204" pitchFamily="34" charset="0"/>
              </a:rPr>
              <a:t>rows</a:t>
            </a:r>
            <a:endParaRPr lang="en-US" dirty="0">
              <a:latin typeface="+mn-lt"/>
              <a:cs typeface="Calibri" panose="020F0502020204030204" pitchFamily="34" charset="0"/>
            </a:endParaRPr>
          </a:p>
          <a:p>
            <a:pPr>
              <a:spcBef>
                <a:spcPts val="10"/>
              </a:spcBef>
              <a:buFont typeface="Arial"/>
              <a:buChar char="•"/>
            </a:pPr>
            <a:endParaRPr lang="en-US" sz="3921" dirty="0">
              <a:latin typeface="+mn-lt"/>
              <a:cs typeface="Calibri" panose="020F0502020204030204" pitchFamily="34" charset="0"/>
            </a:endParaRPr>
          </a:p>
          <a:p>
            <a:pPr marL="241254" marR="93962" indent="-229191">
              <a:lnSpc>
                <a:spcPts val="3019"/>
              </a:lnSpc>
              <a:spcBef>
                <a:spcPts val="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are </a:t>
            </a:r>
            <a:r>
              <a:rPr lang="en-US" spc="-15" dirty="0">
                <a:latin typeface="+mn-lt"/>
                <a:cs typeface="Calibri" panose="020F0502020204030204" pitchFamily="34" charset="0"/>
              </a:rPr>
              <a:t>updating </a:t>
            </a:r>
            <a:r>
              <a:rPr lang="en-US" spc="-5" dirty="0">
                <a:latin typeface="+mn-lt"/>
                <a:cs typeface="Calibri" panose="020F0502020204030204" pitchFamily="34" charset="0"/>
              </a:rPr>
              <a:t>or </a:t>
            </a:r>
            <a:r>
              <a:rPr lang="en-US" spc="-10" dirty="0">
                <a:latin typeface="+mn-lt"/>
                <a:cs typeface="Calibri" panose="020F0502020204030204" pitchFamily="34" charset="0"/>
              </a:rPr>
              <a:t>deleting </a:t>
            </a:r>
            <a:r>
              <a:rPr lang="en-US" spc="-5" dirty="0">
                <a:latin typeface="+mn-lt"/>
                <a:cs typeface="Calibri" panose="020F0502020204030204" pitchFamily="34" charset="0"/>
              </a:rPr>
              <a:t>a </a:t>
            </a:r>
            <a:r>
              <a:rPr lang="en-US" spc="-15" dirty="0">
                <a:latin typeface="+mn-lt"/>
                <a:cs typeface="Calibri" panose="020F0502020204030204" pitchFamily="34" charset="0"/>
              </a:rPr>
              <a:t>clustered  </a:t>
            </a:r>
            <a:r>
              <a:rPr lang="en-US" spc="-20" dirty="0" err="1">
                <a:latin typeface="+mn-lt"/>
                <a:cs typeface="Calibri" panose="020F0502020204030204" pitchFamily="34" charset="0"/>
              </a:rPr>
              <a:t>Columnstore</a:t>
            </a:r>
            <a:r>
              <a:rPr lang="en-US" spc="-20" dirty="0">
                <a:latin typeface="+mn-lt"/>
                <a:cs typeface="Calibri" panose="020F0502020204030204" pitchFamily="34" charset="0"/>
              </a:rPr>
              <a:t> </a:t>
            </a:r>
            <a:r>
              <a:rPr lang="en-US" spc="-15" dirty="0">
                <a:latin typeface="+mn-lt"/>
                <a:cs typeface="Calibri" panose="020F0502020204030204" pitchFamily="34" charset="0"/>
              </a:rPr>
              <a:t>index, </a:t>
            </a:r>
            <a:r>
              <a:rPr lang="en-US" spc="-5" dirty="0">
                <a:latin typeface="+mn-lt"/>
                <a:cs typeface="Calibri" panose="020F0502020204030204" pitchFamily="34" charset="0"/>
              </a:rPr>
              <a:t>and do not </a:t>
            </a:r>
            <a:r>
              <a:rPr lang="en-US" spc="-25" dirty="0">
                <a:latin typeface="+mn-lt"/>
                <a:cs typeface="Calibri" panose="020F0502020204030204" pitchFamily="34" charset="0"/>
              </a:rPr>
              <a:t>have </a:t>
            </a:r>
            <a:r>
              <a:rPr lang="en-US" spc="-5" dirty="0">
                <a:latin typeface="+mn-lt"/>
                <a:cs typeface="Calibri" panose="020F0502020204030204" pitchFamily="34" charset="0"/>
              </a:rPr>
              <a:t>time </a:t>
            </a:r>
            <a:r>
              <a:rPr lang="en-US" spc="-25" dirty="0">
                <a:latin typeface="+mn-lt"/>
                <a:cs typeface="Calibri" panose="020F0502020204030204" pitchFamily="34" charset="0"/>
              </a:rPr>
              <a:t>for </a:t>
            </a:r>
            <a:r>
              <a:rPr lang="en-US" spc="-5" dirty="0">
                <a:latin typeface="+mn-lt"/>
                <a:cs typeface="Calibri" panose="020F0502020204030204" pitchFamily="34" charset="0"/>
              </a:rPr>
              <a:t>an </a:t>
            </a:r>
            <a:r>
              <a:rPr lang="en-US" spc="-10" dirty="0">
                <a:latin typeface="+mn-lt"/>
                <a:cs typeface="Calibri" panose="020F0502020204030204" pitchFamily="34" charset="0"/>
              </a:rPr>
              <a:t>offline</a:t>
            </a:r>
            <a:r>
              <a:rPr lang="en-US" spc="215" dirty="0">
                <a:latin typeface="+mn-lt"/>
                <a:cs typeface="Calibri" panose="020F0502020204030204" pitchFamily="34" charset="0"/>
              </a:rPr>
              <a:t> </a:t>
            </a:r>
            <a:r>
              <a:rPr lang="en-US" spc="-15" dirty="0">
                <a:latin typeface="+mn-lt"/>
                <a:cs typeface="Calibri" panose="020F0502020204030204" pitchFamily="34" charset="0"/>
              </a:rPr>
              <a:t>rebuild</a:t>
            </a:r>
            <a:endParaRPr lang="en-US" dirty="0">
              <a:latin typeface="+mn-lt"/>
              <a:cs typeface="Calibri" panose="020F0502020204030204" pitchFamily="34" charset="0"/>
            </a:endParaRPr>
          </a:p>
          <a:p>
            <a:pPr marL="0" indent="0">
              <a:buNone/>
            </a:pPr>
            <a:endParaRPr lang="en-US" dirty="0">
              <a:latin typeface="+mn-lt"/>
              <a:cs typeface="Calibri" panose="020F0502020204030204" pitchFamily="34" charset="0"/>
            </a:endParaRPr>
          </a:p>
        </p:txBody>
      </p:sp>
    </p:spTree>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65"/>
              <a:t>UPDATE </a:t>
            </a:r>
            <a:r>
              <a:rPr spc="-10"/>
              <a:t>FROM </a:t>
            </a:r>
            <a:r>
              <a:t>and DELETE</a:t>
            </a:r>
            <a:r>
              <a:rPr spc="20"/>
              <a:t> </a:t>
            </a:r>
            <a:r>
              <a:rPr spc="-15"/>
              <a:t>FROM</a:t>
            </a:r>
          </a:p>
        </p:txBody>
      </p:sp>
      <p:sp>
        <p:nvSpPr>
          <p:cNvPr id="4" name="Text Placeholder 3">
            <a:extLst>
              <a:ext uri="{FF2B5EF4-FFF2-40B4-BE49-F238E27FC236}">
                <a16:creationId xmlns:a16="http://schemas.microsoft.com/office/drawing/2014/main" id="{F984D79D-227E-4506-98B3-83CC19C8A3DA}"/>
              </a:ext>
            </a:extLst>
          </p:cNvPr>
          <p:cNvSpPr>
            <a:spLocks noGrp="1"/>
          </p:cNvSpPr>
          <p:nvPr>
            <p:ph type="body" sz="quarter" idx="10"/>
          </p:nvPr>
        </p:nvSpPr>
        <p:spPr>
          <a:xfrm>
            <a:off x="584201" y="1435781"/>
            <a:ext cx="11018520" cy="3807837"/>
          </a:xfrm>
        </p:spPr>
        <p:txBody>
          <a:bodyPr/>
          <a:lstStyle/>
          <a:p>
            <a:pPr marL="241254" marR="718682" indent="-229191">
              <a:lnSpc>
                <a:spcPts val="3029"/>
              </a:lnSpc>
              <a:spcBef>
                <a:spcPts val="470"/>
              </a:spcBef>
              <a:buFont typeface="Arial"/>
              <a:buChar char="•"/>
              <a:tabLst>
                <a:tab pos="241889" algn="l"/>
              </a:tabLst>
            </a:pPr>
            <a:r>
              <a:rPr lang="en-US" spc="-20">
                <a:latin typeface="Calibri"/>
                <a:cs typeface="Calibri"/>
              </a:rPr>
              <a:t>Azure </a:t>
            </a:r>
            <a:r>
              <a:rPr lang="en-US" spc="-15">
                <a:latin typeface="Calibri"/>
                <a:cs typeface="Calibri"/>
              </a:rPr>
              <a:t>Synapse </a:t>
            </a:r>
            <a:r>
              <a:rPr lang="en-US" spc="-5">
                <a:latin typeface="Calibri"/>
                <a:cs typeface="Calibri"/>
              </a:rPr>
              <a:t>Analytics </a:t>
            </a:r>
            <a:r>
              <a:rPr lang="en-US" spc="-10">
                <a:latin typeface="Calibri"/>
                <a:cs typeface="Calibri"/>
              </a:rPr>
              <a:t>does not currently support </a:t>
            </a:r>
            <a:r>
              <a:rPr lang="en-US" spc="-5">
                <a:latin typeface="Calibri"/>
                <a:cs typeface="Calibri"/>
              </a:rPr>
              <a:t>(*) joins in  </a:t>
            </a:r>
            <a:r>
              <a:rPr lang="en-US" spc="-50">
                <a:latin typeface="Calibri"/>
                <a:cs typeface="Calibri"/>
              </a:rPr>
              <a:t>UPDATE </a:t>
            </a:r>
            <a:r>
              <a:rPr lang="en-US" spc="-10">
                <a:latin typeface="Calibri"/>
                <a:cs typeface="Calibri"/>
              </a:rPr>
              <a:t>FROM </a:t>
            </a:r>
            <a:r>
              <a:rPr lang="en-US" spc="-5">
                <a:latin typeface="Calibri"/>
                <a:cs typeface="Calibri"/>
              </a:rPr>
              <a:t>and DELETE </a:t>
            </a:r>
            <a:r>
              <a:rPr lang="en-US" spc="-15">
                <a:latin typeface="Calibri"/>
                <a:cs typeface="Calibri"/>
              </a:rPr>
              <a:t>FROM</a:t>
            </a:r>
            <a:r>
              <a:rPr lang="en-US" spc="110">
                <a:latin typeface="Calibri"/>
                <a:cs typeface="Calibri"/>
              </a:rPr>
              <a:t> </a:t>
            </a:r>
            <a:r>
              <a:rPr lang="en-US" spc="-10">
                <a:latin typeface="Calibri"/>
                <a:cs typeface="Calibri"/>
              </a:rPr>
              <a:t>queries.</a:t>
            </a:r>
            <a:endParaRPr lang="en-US">
              <a:latin typeface="Calibri"/>
              <a:cs typeface="Calibri"/>
            </a:endParaRPr>
          </a:p>
          <a:p>
            <a:pPr>
              <a:spcBef>
                <a:spcPts val="15"/>
              </a:spcBef>
              <a:buFont typeface="Arial"/>
              <a:buChar char="•"/>
            </a:pPr>
            <a:endParaRPr lang="en-US" sz="3921">
              <a:latin typeface="Calibri"/>
              <a:cs typeface="Calibri"/>
            </a:endParaRPr>
          </a:p>
          <a:p>
            <a:pPr marL="241254" marR="5079" indent="-229191">
              <a:lnSpc>
                <a:spcPts val="3029"/>
              </a:lnSpc>
              <a:buFont typeface="Arial"/>
              <a:buChar char="•"/>
              <a:tabLst>
                <a:tab pos="241889" algn="l"/>
              </a:tabLst>
            </a:pPr>
            <a:r>
              <a:rPr lang="en-US" spc="-10">
                <a:latin typeface="Calibri"/>
                <a:cs typeface="Calibri"/>
              </a:rPr>
              <a:t>Implement </a:t>
            </a:r>
            <a:r>
              <a:rPr lang="en-US" spc="-5">
                <a:latin typeface="Calibri"/>
                <a:cs typeface="Calibri"/>
              </a:rPr>
              <a:t>the join as a </a:t>
            </a:r>
            <a:r>
              <a:rPr lang="en-US" spc="-15">
                <a:latin typeface="Calibri"/>
                <a:cs typeface="Calibri"/>
              </a:rPr>
              <a:t>temporary </a:t>
            </a:r>
            <a:r>
              <a:rPr lang="en-US" spc="-5">
                <a:latin typeface="Calibri"/>
                <a:cs typeface="Calibri"/>
              </a:rPr>
              <a:t>/ </a:t>
            </a:r>
            <a:r>
              <a:rPr lang="en-US" spc="-15">
                <a:latin typeface="Calibri"/>
                <a:cs typeface="Calibri"/>
              </a:rPr>
              <a:t>transient </a:t>
            </a:r>
            <a:r>
              <a:rPr lang="en-US" spc="-10">
                <a:latin typeface="Calibri"/>
                <a:cs typeface="Calibri"/>
              </a:rPr>
              <a:t>table, </a:t>
            </a:r>
            <a:r>
              <a:rPr lang="en-US" spc="-5">
                <a:latin typeface="Calibri"/>
                <a:cs typeface="Calibri"/>
              </a:rPr>
              <a:t>then </a:t>
            </a:r>
            <a:r>
              <a:rPr lang="en-US" spc="-50">
                <a:latin typeface="Calibri"/>
                <a:cs typeface="Calibri"/>
              </a:rPr>
              <a:t>UPDATE </a:t>
            </a:r>
            <a:r>
              <a:rPr lang="en-US" spc="-5">
                <a:latin typeface="Calibri"/>
                <a:cs typeface="Calibri"/>
              </a:rPr>
              <a:t>/  DELETE </a:t>
            </a:r>
            <a:r>
              <a:rPr lang="en-US" spc="-20">
                <a:latin typeface="Calibri"/>
                <a:cs typeface="Calibri"/>
              </a:rPr>
              <a:t>from </a:t>
            </a:r>
            <a:r>
              <a:rPr lang="en-US" spc="-10">
                <a:latin typeface="Calibri"/>
                <a:cs typeface="Calibri"/>
              </a:rPr>
              <a:t>that</a:t>
            </a:r>
            <a:r>
              <a:rPr lang="en-US" spc="20">
                <a:latin typeface="Calibri"/>
                <a:cs typeface="Calibri"/>
              </a:rPr>
              <a:t> </a:t>
            </a:r>
            <a:r>
              <a:rPr lang="en-US" spc="-10">
                <a:latin typeface="Calibri"/>
                <a:cs typeface="Calibri"/>
              </a:rPr>
              <a:t>table</a:t>
            </a:r>
            <a:endParaRPr lang="en-US">
              <a:latin typeface="Calibri"/>
              <a:cs typeface="Calibri"/>
            </a:endParaRPr>
          </a:p>
          <a:p>
            <a:endParaRPr lang="en-US" sz="3529">
              <a:latin typeface="Calibri"/>
              <a:cs typeface="Calibri"/>
            </a:endParaRPr>
          </a:p>
          <a:p>
            <a:pPr marL="12698">
              <a:spcBef>
                <a:spcPts val="5"/>
              </a:spcBef>
            </a:pPr>
            <a:r>
              <a:rPr lang="en-US" spc="-5">
                <a:latin typeface="Calibri"/>
                <a:cs typeface="Calibri"/>
              </a:rPr>
              <a:t>(*) Coming</a:t>
            </a:r>
            <a:r>
              <a:rPr lang="en-US" spc="30">
                <a:latin typeface="Calibri"/>
                <a:cs typeface="Calibri"/>
              </a:rPr>
              <a:t> </a:t>
            </a:r>
            <a:r>
              <a:rPr lang="en-US" spc="-10">
                <a:latin typeface="Calibri"/>
                <a:cs typeface="Calibri"/>
              </a:rPr>
              <a:t>soon</a:t>
            </a:r>
            <a:endParaRPr lang="en-US">
              <a:latin typeface="Calibri"/>
              <a:cs typeface="Calibri"/>
            </a:endParaRPr>
          </a:p>
          <a:p>
            <a:pPr marL="0" indent="0">
              <a:buNone/>
            </a:pPr>
            <a:endParaRPr lang="en-US"/>
          </a:p>
        </p:txBody>
      </p:sp>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a:uFill>
                  <a:solidFill>
                    <a:srgbClr val="000000"/>
                  </a:solidFill>
                </a:uFill>
              </a:rPr>
              <a:t>Simple</a:t>
            </a:r>
            <a:r>
              <a:t> is </a:t>
            </a:r>
            <a:r>
              <a:rPr spc="-25"/>
              <a:t>better </a:t>
            </a:r>
            <a:r>
              <a:t>than</a:t>
            </a:r>
            <a:r>
              <a:rPr spc="-25"/>
              <a:t> </a:t>
            </a:r>
            <a:r>
              <a:rPr spc="-20"/>
              <a:t>clever</a:t>
            </a:r>
          </a:p>
        </p:txBody>
      </p:sp>
      <p:sp>
        <p:nvSpPr>
          <p:cNvPr id="4" name="Text Placeholder 3">
            <a:extLst>
              <a:ext uri="{FF2B5EF4-FFF2-40B4-BE49-F238E27FC236}">
                <a16:creationId xmlns:a16="http://schemas.microsoft.com/office/drawing/2014/main" id="{B2B49E0E-0871-451B-B0ED-C9CFE4A59A24}"/>
              </a:ext>
            </a:extLst>
          </p:cNvPr>
          <p:cNvSpPr>
            <a:spLocks noGrp="1"/>
          </p:cNvSpPr>
          <p:nvPr>
            <p:ph type="body" sz="quarter" idx="10"/>
          </p:nvPr>
        </p:nvSpPr>
        <p:spPr>
          <a:xfrm>
            <a:off x="584201" y="1435780"/>
            <a:ext cx="11018520" cy="3224088"/>
          </a:xfrm>
        </p:spPr>
        <p:txBody>
          <a:bodyPr/>
          <a:lstStyle/>
          <a:p>
            <a:pPr marL="241254" marR="99676">
              <a:lnSpc>
                <a:spcPts val="3019"/>
              </a:lnSpc>
              <a:spcBef>
                <a:spcPts val="480"/>
              </a:spcBef>
              <a:buFont typeface="Arial"/>
              <a:buChar char="•"/>
              <a:tabLst>
                <a:tab pos="241254" algn="l"/>
              </a:tabLst>
            </a:pPr>
            <a:r>
              <a:rPr lang="en-US" spc="-30" dirty="0">
                <a:latin typeface="Calibri"/>
                <a:cs typeface="Calibri"/>
              </a:rPr>
              <a:t>Persist </a:t>
            </a:r>
            <a:r>
              <a:rPr lang="en-US" spc="-20" dirty="0">
                <a:latin typeface="Calibri"/>
                <a:cs typeface="Calibri"/>
              </a:rPr>
              <a:t>standard </a:t>
            </a:r>
            <a:r>
              <a:rPr lang="en-US" spc="-10" dirty="0">
                <a:latin typeface="Calibri"/>
                <a:cs typeface="Calibri"/>
              </a:rPr>
              <a:t>columns </a:t>
            </a:r>
            <a:r>
              <a:rPr lang="en-US" spc="-40" dirty="0">
                <a:latin typeface="Calibri"/>
                <a:cs typeface="Calibri"/>
              </a:rPr>
              <a:t>early, </a:t>
            </a:r>
            <a:r>
              <a:rPr lang="en-US" spc="-20" dirty="0">
                <a:latin typeface="Calibri"/>
                <a:cs typeface="Calibri"/>
              </a:rPr>
              <a:t>to avoid </a:t>
            </a:r>
            <a:r>
              <a:rPr lang="en-US" spc="-10" dirty="0">
                <a:latin typeface="Calibri"/>
                <a:cs typeface="Calibri"/>
              </a:rPr>
              <a:t>calculations </a:t>
            </a:r>
            <a:r>
              <a:rPr lang="en-US" spc="-5" dirty="0">
                <a:latin typeface="Calibri"/>
                <a:cs typeface="Calibri"/>
              </a:rPr>
              <a:t>and functions  </a:t>
            </a:r>
            <a:r>
              <a:rPr lang="en-US" spc="-10" dirty="0">
                <a:latin typeface="Calibri"/>
                <a:cs typeface="Calibri"/>
              </a:rPr>
              <a:t>in WHERE</a:t>
            </a:r>
            <a:r>
              <a:rPr lang="en-US" spc="10" dirty="0">
                <a:latin typeface="Calibri"/>
                <a:cs typeface="Calibri"/>
              </a:rPr>
              <a:t> </a:t>
            </a:r>
            <a:r>
              <a:rPr lang="en-US" spc="-5" dirty="0">
                <a:latin typeface="Calibri"/>
                <a:cs typeface="Calibri"/>
              </a:rPr>
              <a:t>clause</a:t>
            </a:r>
            <a:endParaRPr lang="en-US" dirty="0">
              <a:latin typeface="Calibri"/>
              <a:cs typeface="Calibri"/>
            </a:endParaRPr>
          </a:p>
          <a:p>
            <a:pPr marL="241254" marR="5079">
              <a:lnSpc>
                <a:spcPts val="3019"/>
              </a:lnSpc>
              <a:spcBef>
                <a:spcPts val="1015"/>
              </a:spcBef>
              <a:buFont typeface="Arial"/>
              <a:buChar char="•"/>
              <a:tabLst>
                <a:tab pos="241254" algn="l"/>
              </a:tabLst>
            </a:pPr>
            <a:r>
              <a:rPr lang="en-US" spc="-15" dirty="0">
                <a:latin typeface="Calibri"/>
                <a:cs typeface="Calibri"/>
              </a:rPr>
              <a:t>Unroll </a:t>
            </a:r>
            <a:r>
              <a:rPr lang="en-US" spc="-5" dirty="0">
                <a:latin typeface="Calibri"/>
                <a:cs typeface="Calibri"/>
              </a:rPr>
              <a:t>CTEs and JOIN sub-selects </a:t>
            </a:r>
            <a:r>
              <a:rPr lang="en-US" spc="-20" dirty="0">
                <a:latin typeface="Calibri"/>
                <a:cs typeface="Calibri"/>
              </a:rPr>
              <a:t>to </a:t>
            </a:r>
            <a:r>
              <a:rPr lang="en-US" spc="-15" dirty="0">
                <a:latin typeface="Calibri"/>
                <a:cs typeface="Calibri"/>
              </a:rPr>
              <a:t>transient </a:t>
            </a:r>
            <a:r>
              <a:rPr lang="en-US" spc="-5" dirty="0">
                <a:latin typeface="Calibri"/>
                <a:cs typeface="Calibri"/>
              </a:rPr>
              <a:t>/ </a:t>
            </a:r>
            <a:r>
              <a:rPr lang="en-US" spc="-15" dirty="0">
                <a:latin typeface="Calibri"/>
                <a:cs typeface="Calibri"/>
              </a:rPr>
              <a:t>temporary </a:t>
            </a:r>
            <a:r>
              <a:rPr lang="en-US" spc="-10" dirty="0">
                <a:latin typeface="Calibri"/>
                <a:cs typeface="Calibri"/>
              </a:rPr>
              <a:t>tables </a:t>
            </a:r>
            <a:r>
              <a:rPr lang="en-US" spc="-15" dirty="0">
                <a:latin typeface="Calibri"/>
                <a:cs typeface="Calibri"/>
              </a:rPr>
              <a:t>to  </a:t>
            </a:r>
            <a:r>
              <a:rPr lang="en-US" spc="-10" dirty="0">
                <a:latin typeface="Calibri"/>
                <a:cs typeface="Calibri"/>
              </a:rPr>
              <a:t>manage</a:t>
            </a:r>
            <a:r>
              <a:rPr lang="en-US" spc="-5" dirty="0">
                <a:latin typeface="Calibri"/>
                <a:cs typeface="Calibri"/>
              </a:rPr>
              <a:t> </a:t>
            </a:r>
            <a:r>
              <a:rPr lang="en-US" spc="-10" dirty="0">
                <a:latin typeface="Calibri"/>
                <a:cs typeface="Calibri"/>
              </a:rPr>
              <a:t>distribution</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a:buFont typeface="Arial"/>
              <a:buChar char="•"/>
              <a:tabLst>
                <a:tab pos="241254" algn="l"/>
              </a:tabLst>
            </a:pPr>
            <a:r>
              <a:rPr lang="en-US" spc="-10" dirty="0">
                <a:latin typeface="Calibri"/>
                <a:cs typeface="Calibri"/>
              </a:rPr>
              <a:t>Simple queries </a:t>
            </a:r>
            <a:r>
              <a:rPr lang="en-US" spc="-20" dirty="0">
                <a:latin typeface="Calibri"/>
                <a:cs typeface="Calibri"/>
              </a:rPr>
              <a:t>are </a:t>
            </a:r>
            <a:r>
              <a:rPr lang="en-US" spc="-5" dirty="0">
                <a:latin typeface="Calibri"/>
                <a:cs typeface="Calibri"/>
              </a:rPr>
              <a:t>easier </a:t>
            </a:r>
            <a:r>
              <a:rPr lang="en-US" spc="-20" dirty="0">
                <a:latin typeface="Calibri"/>
                <a:cs typeface="Calibri"/>
              </a:rPr>
              <a:t>to </a:t>
            </a:r>
            <a:r>
              <a:rPr lang="en-US" spc="-5" dirty="0">
                <a:latin typeface="Calibri"/>
                <a:cs typeface="Calibri"/>
              </a:rPr>
              <a:t>tune and</a:t>
            </a:r>
            <a:r>
              <a:rPr lang="en-US" spc="124" dirty="0">
                <a:latin typeface="Calibri"/>
                <a:cs typeface="Calibri"/>
              </a:rPr>
              <a:t> </a:t>
            </a:r>
            <a:r>
              <a:rPr lang="en-US" spc="-10" dirty="0">
                <a:latin typeface="Calibri"/>
                <a:cs typeface="Calibri"/>
              </a:rPr>
              <a:t>debug</a:t>
            </a:r>
            <a:endParaRPr lang="en-US" dirty="0">
              <a:latin typeface="Calibri"/>
              <a:cs typeface="Calibri"/>
            </a:endParaRPr>
          </a:p>
          <a:p>
            <a:pPr marL="0" indent="0">
              <a:buNone/>
            </a:pPr>
            <a:endParaRPr lang="en-US" dirty="0"/>
          </a:p>
        </p:txBody>
      </p:sp>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1848045438"/>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36664386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p:ext uri="{6950BFC3-D8DA-4A85-94F7-54DA5524770B}">
      <p188:commentRel xmlns="" xmlns:p188="http://schemas.microsoft.com/office/powerpoint/2018/8/main" r:id="rId1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a:t>Ingest - Orchestration with Pipelines</a:t>
            </a:r>
          </a:p>
        </p:txBody>
      </p:sp>
    </p:spTree>
    <p:extLst>
      <p:ext uri="{BB962C8B-B14F-4D97-AF65-F5344CB8AC3E}">
        <p14:creationId xmlns:p14="http://schemas.microsoft.com/office/powerpoint/2010/main" val="161894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 xmlns:p188="http://schemas.microsoft.com/office/powerpoint/2018/8/main" r:id="rId2"/>
    </p:ext>
  </p:extLs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a:cs typeface="Segoe UI"/>
              </a:rPr>
              <a:t>Full Group Activity: </a:t>
            </a:r>
            <a:br>
              <a:rPr lang="en-US">
                <a:cs typeface="Segoe UI"/>
              </a:rPr>
            </a:br>
            <a:r>
              <a:rPr lang="en-US"/>
              <a:t>Data Engineering Discussion </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732782"/>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decide on which Azure Synapse Analytics component to use for specific data engineering scenarios.</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Data Engineering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2"/>
              </a:rPr>
              <a:t>www.menti.com</a:t>
            </a:r>
            <a:r>
              <a:rPr lang="en-US" dirty="0"/>
              <a:t> and use code</a:t>
            </a:r>
          </a:p>
          <a:p>
            <a:r>
              <a:rPr lang="en-US" dirty="0"/>
              <a:t>34 68 801</a:t>
            </a:r>
          </a:p>
        </p:txBody>
      </p:sp>
      <p:pic>
        <p:nvPicPr>
          <p:cNvPr id="1026" name="Picture 2">
            <a:extLst>
              <a:ext uri="{FF2B5EF4-FFF2-40B4-BE49-F238E27FC236}">
                <a16:creationId xmlns:a16="http://schemas.microsoft.com/office/drawing/2014/main" id="{B9BA317D-79C9-40FA-8E22-CF1BEF204E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285781" y="104775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a:cs typeface="Segoe UI"/>
              </a:rPr>
              <a:t>Hands-On Build Activity: </a:t>
            </a:r>
            <a:br>
              <a:rPr lang="en-US">
                <a:cs typeface="Segoe UI"/>
              </a:rPr>
            </a:br>
            <a:r>
              <a:rPr lang="en-US">
                <a:cs typeface="Segoe UI"/>
              </a:rPr>
              <a:t>Data Integration Part 2</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219838"/>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build data pipelines that integrate disparate data sources and handle poorly formatted data during ingestion.</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Like the Part 1 exercise, you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5" y="58862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7A03486E-86C4-461C-896E-98CA25E5B83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84032653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7979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A2ECC92-5168-4192-924F-01231DA50B11}"/>
              </a:ext>
            </a:extLst>
          </p:cNvPr>
          <p:cNvGrpSpPr/>
          <p:nvPr/>
        </p:nvGrpSpPr>
        <p:grpSpPr>
          <a:xfrm>
            <a:off x="1031465" y="744331"/>
            <a:ext cx="10856974" cy="5305987"/>
            <a:chOff x="2953335" y="812043"/>
            <a:chExt cx="8519115" cy="5305987"/>
          </a:xfrm>
        </p:grpSpPr>
        <p:sp>
          <p:nvSpPr>
            <p:cNvPr id="3" name="Rectangle 2">
              <a:extLst>
                <a:ext uri="{FF2B5EF4-FFF2-40B4-BE49-F238E27FC236}">
                  <a16:creationId xmlns:a16="http://schemas.microsoft.com/office/drawing/2014/main" id="{0E5814F1-D2E5-42F6-A4CA-6CF542B2B601}"/>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Oval 3">
              <a:extLst>
                <a:ext uri="{FF2B5EF4-FFF2-40B4-BE49-F238E27FC236}">
                  <a16:creationId xmlns:a16="http://schemas.microsoft.com/office/drawing/2014/main" id="{5C3B89E2-0D90-4E3A-A179-7B3DAB300DA0}"/>
                </a:ext>
              </a:extLst>
            </p:cNvPr>
            <p:cNvSpPr/>
            <p:nvPr/>
          </p:nvSpPr>
          <p:spPr>
            <a:xfrm>
              <a:off x="3046610" y="1034670"/>
              <a:ext cx="819333"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TextBox 4">
              <a:extLst>
                <a:ext uri="{FF2B5EF4-FFF2-40B4-BE49-F238E27FC236}">
                  <a16:creationId xmlns:a16="http://schemas.microsoft.com/office/drawing/2014/main" id="{7930A95B-069F-45B3-A816-4AD9CA554274}"/>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1 Wrap Up</a:t>
              </a:r>
            </a:p>
          </p:txBody>
        </p:sp>
        <p:pic>
          <p:nvPicPr>
            <p:cNvPr id="6" name="Picture 5">
              <a:extLst>
                <a:ext uri="{FF2B5EF4-FFF2-40B4-BE49-F238E27FC236}">
                  <a16:creationId xmlns:a16="http://schemas.microsoft.com/office/drawing/2014/main" id="{871D08B7-4C1F-4FB0-9BAE-38407A6A7A72}"/>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953335" y="1034670"/>
              <a:ext cx="954123" cy="1056321"/>
            </a:xfrm>
            <a:prstGeom prst="rect">
              <a:avLst/>
            </a:prstGeom>
          </p:spPr>
        </p:pic>
        <p:sp>
          <p:nvSpPr>
            <p:cNvPr id="7" name="TextBox 6">
              <a:extLst>
                <a:ext uri="{FF2B5EF4-FFF2-40B4-BE49-F238E27FC236}">
                  <a16:creationId xmlns:a16="http://schemas.microsoft.com/office/drawing/2014/main" id="{6FAB7DBB-4336-4B13-BB65-0127FB86F626}"/>
                </a:ext>
              </a:extLst>
            </p:cNvPr>
            <p:cNvSpPr txBox="1"/>
            <p:nvPr/>
          </p:nvSpPr>
          <p:spPr>
            <a:xfrm>
              <a:off x="3210623" y="2475027"/>
              <a:ext cx="8261827" cy="196550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What was covered today: </a:t>
              </a:r>
            </a:p>
            <a:p>
              <a:pPr marL="342900" indent="-342900">
                <a:buFont typeface="Arial" panose="020B0604020202020204" pitchFamily="34" charset="0"/>
                <a:buChar char="•"/>
              </a:pPr>
              <a:r>
                <a:rPr lang="en-US" sz="2000">
                  <a:solidFill>
                    <a:srgbClr val="002050"/>
                  </a:solidFill>
                  <a:latin typeface="Segoe UI" panose="020B0502040204020203" pitchFamily="34" charset="0"/>
                  <a:cs typeface="Segoe UI" panose="020B0502040204020203" pitchFamily="34" charset="0"/>
                </a:rPr>
                <a:t>Design, optimize, and secure a file system within ALDS Gen2</a:t>
              </a:r>
            </a:p>
            <a:p>
              <a:pPr marL="342900" indent="-342900">
                <a:buFont typeface="Arial" panose="020B0604020202020204" pitchFamily="34" charset="0"/>
                <a:buChar char="•"/>
              </a:pPr>
              <a:r>
                <a:rPr lang="en-US" sz="2000">
                  <a:solidFill>
                    <a:srgbClr val="002050"/>
                  </a:solidFill>
                  <a:latin typeface="Segoe UI" panose="020B0502040204020203" pitchFamily="34" charset="0"/>
                  <a:cs typeface="Segoe UI" panose="020B0502040204020203" pitchFamily="34" charset="0"/>
                </a:rPr>
                <a:t>Decide on which Azure Synapse Analytics component to use for specific data engineering scenarios</a:t>
              </a:r>
            </a:p>
          </p:txBody>
        </p:sp>
        <p:sp>
          <p:nvSpPr>
            <p:cNvPr id="8" name="TextBox 7">
              <a:extLst>
                <a:ext uri="{FF2B5EF4-FFF2-40B4-BE49-F238E27FC236}">
                  <a16:creationId xmlns:a16="http://schemas.microsoft.com/office/drawing/2014/main" id="{63A1FFEA-056D-4170-8010-B91CC74DDE6A}"/>
                </a:ext>
              </a:extLst>
            </p:cNvPr>
            <p:cNvSpPr txBox="1"/>
            <p:nvPr/>
          </p:nvSpPr>
          <p:spPr>
            <a:xfrm>
              <a:off x="3210623" y="4215880"/>
              <a:ext cx="7756826" cy="1902150"/>
            </a:xfrm>
            <a:prstGeom prst="rect">
              <a:avLst/>
            </a:prstGeom>
            <a:noFill/>
          </p:spPr>
          <p:txBody>
            <a:bodyPr wrap="square" lIns="179285" tIns="143428" rIns="179285" bIns="143428" rtlCol="0">
              <a:spAutoFit/>
            </a:bodyPr>
            <a:lstStyle/>
            <a:p>
              <a:r>
                <a:rPr lang="en-US" sz="2800" dirty="0">
                  <a:solidFill>
                    <a:srgbClr val="203C66"/>
                  </a:solidFill>
                </a:rPr>
                <a:t>What we will learn tomorrow:  </a:t>
              </a:r>
            </a:p>
            <a:p>
              <a:pPr marL="457200" indent="-4572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Implement optimization strategizes for data warehouse using SQL</a:t>
              </a:r>
            </a:p>
            <a:p>
              <a:pPr marL="457200" indent="-4572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Apply security concepts to a customer scenario</a:t>
              </a:r>
            </a:p>
            <a:p>
              <a:pPr>
                <a:lnSpc>
                  <a:spcPct val="150000"/>
                </a:lnSpc>
                <a:spcAft>
                  <a:spcPts val="588"/>
                </a:spcAft>
              </a:pPr>
              <a:endParaRPr lang="en-US" sz="2800" dirty="0">
                <a:solidFill>
                  <a:srgbClr val="203C66"/>
                </a:solidFill>
              </a:endParaRPr>
            </a:p>
          </p:txBody>
        </p:sp>
        <p:sp>
          <p:nvSpPr>
            <p:cNvPr id="9" name="TextBox 8">
              <a:extLst>
                <a:ext uri="{FF2B5EF4-FFF2-40B4-BE49-F238E27FC236}">
                  <a16:creationId xmlns:a16="http://schemas.microsoft.com/office/drawing/2014/main" id="{020F826D-AF82-471B-BBFE-49B30BD807B1}"/>
                </a:ext>
              </a:extLst>
            </p:cNvPr>
            <p:cNvSpPr txBox="1"/>
            <p:nvPr/>
          </p:nvSpPr>
          <p:spPr>
            <a:xfrm>
              <a:off x="3896424" y="1547145"/>
              <a:ext cx="561145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1 Technical Boot Camp</a:t>
              </a:r>
              <a:endParaRPr lang="en-US" sz="4000" i="1">
                <a:solidFill>
                  <a:schemeClr val="dk1"/>
                </a:solidFill>
              </a:endParaRPr>
            </a:p>
          </p:txBody>
        </p:sp>
      </p:grpSp>
      <p:sp>
        <p:nvSpPr>
          <p:cNvPr id="12" name="TextBox 11">
            <a:extLst>
              <a:ext uri="{FF2B5EF4-FFF2-40B4-BE49-F238E27FC236}">
                <a16:creationId xmlns:a16="http://schemas.microsoft.com/office/drawing/2014/main" id="{42B0D5FE-1BF1-40DF-8783-C4E33DAEE67E}"/>
              </a:ext>
            </a:extLst>
          </p:cNvPr>
          <p:cNvSpPr txBox="1"/>
          <p:nvPr/>
        </p:nvSpPr>
        <p:spPr>
          <a:xfrm>
            <a:off x="1623623" y="5770500"/>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5020" y="409825"/>
            <a:ext cx="10781607" cy="584775"/>
          </a:xfrm>
          <a:prstGeom prst="rect">
            <a:avLst/>
          </a:prstGeom>
          <a:noFill/>
        </p:spPr>
        <p:txBody>
          <a:bodyPr wrap="square" rtlCol="0">
            <a:spAutoFit/>
          </a:bodyPr>
          <a:lstStyle/>
          <a:p>
            <a:r>
              <a:rPr lang="en-US" sz="3200" dirty="0"/>
              <a:t>We’d love to hear from you!</a:t>
            </a:r>
          </a:p>
        </p:txBody>
      </p:sp>
      <p:graphicFrame>
        <p:nvGraphicFramePr>
          <p:cNvPr id="7" name="Table 6"/>
          <p:cNvGraphicFramePr>
            <a:graphicFrameLocks noGrp="1"/>
          </p:cNvGraphicFramePr>
          <p:nvPr/>
        </p:nvGraphicFramePr>
        <p:xfrm>
          <a:off x="665019" y="1068003"/>
          <a:ext cx="10781608" cy="5348536"/>
        </p:xfrm>
        <a:graphic>
          <a:graphicData uri="http://schemas.openxmlformats.org/drawingml/2006/table">
            <a:tbl>
              <a:tblPr firstRow="1" bandRow="1">
                <a:tableStyleId>{5C22544A-7EE6-4342-B048-85BDC9FD1C3A}</a:tableStyleId>
              </a:tblPr>
              <a:tblGrid>
                <a:gridCol w="10781608">
                  <a:extLst>
                    <a:ext uri="{9D8B030D-6E8A-4147-A177-3AD203B41FA5}">
                      <a16:colId xmlns:a16="http://schemas.microsoft.com/office/drawing/2014/main" val="942924306"/>
                    </a:ext>
                  </a:extLst>
                </a:gridCol>
              </a:tblGrid>
              <a:tr h="914400">
                <a:tc>
                  <a:txBody>
                    <a:bodyPr/>
                    <a:lstStyle/>
                    <a:p>
                      <a:pPr algn="ctr"/>
                      <a:r>
                        <a:rPr lang="en-US" sz="2800" b="1" dirty="0">
                          <a:solidFill>
                            <a:schemeClr val="tx1"/>
                          </a:solidFill>
                        </a:rPr>
                        <a:t>Day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73074204"/>
                  </a:ext>
                </a:extLst>
              </a:tr>
              <a:tr h="2217068">
                <a:tc>
                  <a:txBody>
                    <a:bodyPr/>
                    <a:lstStyle/>
                    <a:p>
                      <a:pPr marL="228600" indent="-228600">
                        <a:spcAft>
                          <a:spcPts val="600"/>
                        </a:spcAft>
                        <a:buFont typeface="+mj-lt"/>
                        <a:buAutoNum type="arabicPeriod"/>
                      </a:pPr>
                      <a:r>
                        <a:rPr lang="en-US" sz="1800" dirty="0">
                          <a:solidFill>
                            <a:schemeClr val="tx1"/>
                          </a:solidFill>
                        </a:rPr>
                        <a:t>Scan the QR code below using your</a:t>
                      </a:r>
                      <a:r>
                        <a:rPr lang="en-US" sz="1800" baseline="0" dirty="0">
                          <a:solidFill>
                            <a:schemeClr val="tx1"/>
                          </a:solidFill>
                        </a:rPr>
                        <a:t> smartphone or access the link </a:t>
                      </a:r>
                      <a:r>
                        <a:rPr lang="en-US" sz="1800" baseline="0" dirty="0">
                          <a:solidFill>
                            <a:schemeClr val="tx1"/>
                          </a:solidFill>
                          <a:hlinkClick r:id="rId2"/>
                        </a:rPr>
                        <a:t>https://aka.ms/BC_EMEA_Day1</a:t>
                      </a:r>
                      <a:r>
                        <a:rPr lang="en-US" sz="1800" baseline="0" dirty="0">
                          <a:solidFill>
                            <a:schemeClr val="tx1"/>
                          </a:solidFill>
                        </a:rPr>
                        <a:t> </a:t>
                      </a:r>
                    </a:p>
                    <a:p>
                      <a:pPr marL="228600" indent="-228600">
                        <a:spcAft>
                          <a:spcPts val="600"/>
                        </a:spcAft>
                        <a:buFont typeface="+mj-lt"/>
                        <a:buAutoNum type="arabicPeriod"/>
                      </a:pPr>
                      <a:r>
                        <a:rPr lang="en-US" sz="1800" baseline="0" dirty="0">
                          <a:solidFill>
                            <a:schemeClr val="tx1"/>
                          </a:solidFill>
                        </a:rPr>
                        <a:t>You’ll also receive a link to this survey by email. You only need to complete it once. </a:t>
                      </a:r>
                    </a:p>
                    <a:p>
                      <a:pPr marL="228600" indent="-228600">
                        <a:spcAft>
                          <a:spcPts val="600"/>
                        </a:spcAft>
                        <a:buFont typeface="+mj-lt"/>
                        <a:buAutoNum type="arabicPeriod"/>
                      </a:pPr>
                      <a:r>
                        <a:rPr lang="en-US" sz="1800" baseline="0" dirty="0">
                          <a:solidFill>
                            <a:schemeClr val="tx1"/>
                          </a:solidFill>
                        </a:rPr>
                        <a:t>Answer the survey questions to provide your feedback on Day 1 of Boot Camp. Be honest. Every bit of feedback helps us improve.</a:t>
                      </a:r>
                    </a:p>
                    <a:p>
                      <a:pPr marL="0" indent="0">
                        <a:buFont typeface="+mj-lt"/>
                        <a:buNone/>
                      </a:pPr>
                      <a:endParaRPr lang="en-US" sz="20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08668352"/>
                  </a:ext>
                </a:extLst>
              </a:tr>
              <a:tr h="2217068">
                <a:tc>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24622538"/>
                  </a:ext>
                </a:extLst>
              </a:tr>
            </a:tbl>
          </a:graphicData>
        </a:graphic>
      </p:graphicFrame>
      <p:sp>
        <p:nvSpPr>
          <p:cNvPr id="4" name="Slide Number Placeholder 3"/>
          <p:cNvSpPr>
            <a:spLocks noGrp="1"/>
          </p:cNvSpPr>
          <p:nvPr>
            <p:ph type="sldNum" sz="quarter" idx="12"/>
          </p:nvPr>
        </p:nvSpPr>
        <p:spPr>
          <a:xfrm>
            <a:off x="8610600" y="6356349"/>
            <a:ext cx="1828800" cy="1828800"/>
          </a:xfrm>
        </p:spPr>
        <p:txBody>
          <a:bodyPr/>
          <a:lstStyle/>
          <a:p>
            <a:fld id="{3F750C89-F0F5-4BE6-BF1F-EC04C8CC680D}" type="slidenum">
              <a:rPr lang="en-US" smtClean="0"/>
              <a:t>96</a:t>
            </a:fld>
            <a:endParaRPr lang="en-US"/>
          </a:p>
        </p:txBody>
      </p:sp>
      <p:pic>
        <p:nvPicPr>
          <p:cNvPr id="9" name="Picture 8" title="EMEA DAY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5623" y="3401568"/>
            <a:ext cx="3200400" cy="3200400"/>
          </a:xfrm>
          <a:prstGeom prst="rect">
            <a:avLst/>
          </a:prstGeom>
        </p:spPr>
      </p:pic>
    </p:spTree>
    <p:extLst>
      <p:ext uri="{BB962C8B-B14F-4D97-AF65-F5344CB8AC3E}">
        <p14:creationId xmlns:p14="http://schemas.microsoft.com/office/powerpoint/2010/main" val="32673227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CD9E5DC5-5989-45A6-A426-4A38DF7C661D}">
  <ds:schemaRefs>
    <ds:schemaRef ds:uri="http://purl.org/dc/terms/"/>
    <ds:schemaRef ds:uri="dba1f193-0e30-4fc9-87d8-4653d789ea3e"/>
    <ds:schemaRef ds:uri="http://purl.org/dc/dcmitype/"/>
    <ds:schemaRef ds:uri="http://schemas.microsoft.com/office/2006/documentManagement/types"/>
    <ds:schemaRef ds:uri="http://purl.org/dc/elements/1.1/"/>
    <ds:schemaRef ds:uri="http://schemas.microsoft.com/office/2006/metadata/properties"/>
    <ds:schemaRef ds:uri="7a42ea66-c3dc-4710-b631-02025482a5dd"/>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2228</TotalTime>
  <Words>7408</Words>
  <Application>Microsoft Office PowerPoint</Application>
  <PresentationFormat>Widescreen</PresentationFormat>
  <Paragraphs>1178</Paragraphs>
  <Slides>97</Slides>
  <Notes>36</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97</vt:i4>
      </vt:variant>
    </vt:vector>
  </HeadingPairs>
  <TitlesOfParts>
    <vt:vector size="110" baseType="lpstr">
      <vt:lpstr>Arial</vt:lpstr>
      <vt:lpstr>Arial Nova</vt:lpstr>
      <vt:lpstr>Calibri</vt:lpstr>
      <vt:lpstr>Consolas</vt:lpstr>
      <vt:lpstr>Segoe UI</vt:lpstr>
      <vt:lpstr>Segoe UI Black</vt:lpstr>
      <vt:lpstr>Segoe UI Light</vt:lpstr>
      <vt:lpstr>Segoe UI Semibold</vt:lpstr>
      <vt:lpstr>Segoe UI Semilight</vt:lpstr>
      <vt:lpstr>Wingdings</vt:lpstr>
      <vt:lpstr>Analytics Surge</vt:lpstr>
      <vt:lpstr>2_Microsoft Generic 2019</vt:lpstr>
      <vt:lpstr>Analytics Surge</vt:lpstr>
      <vt:lpstr>Welcome to Technical Bootcamp: Day 1</vt:lpstr>
      <vt:lpstr>PowerPoint Presentation</vt:lpstr>
      <vt:lpstr>Azure Synapse 101 &amp; Demonstration</vt:lpstr>
      <vt:lpstr>PowerPoint Presentation</vt:lpstr>
      <vt:lpstr>Data Loading &amp;  Data Lake Organization</vt:lpstr>
      <vt:lpstr>Agenda</vt:lpstr>
      <vt:lpstr>Azure Synapse Analytics </vt:lpstr>
      <vt:lpstr>Modern Data Warehouse</vt:lpstr>
      <vt:lpstr>Ingest - Orchestration with Pipelines</vt:lpstr>
      <vt:lpstr>PowerPoint Presentation</vt:lpstr>
      <vt:lpstr>Pipelines</vt:lpstr>
      <vt:lpstr>Pipelines</vt:lpstr>
      <vt:lpstr>Integration runtimes</vt:lpstr>
      <vt:lpstr>Data Movement with Integration Runtimes</vt:lpstr>
      <vt:lpstr>Linked services</vt:lpstr>
      <vt:lpstr>Data Flows</vt:lpstr>
      <vt:lpstr>Dataflow Capabilities</vt:lpstr>
      <vt:lpstr>Triggers</vt:lpstr>
      <vt:lpstr>Datasets</vt:lpstr>
      <vt:lpstr>90+ Connectors out of the box</vt:lpstr>
      <vt:lpstr>Pop Quiz</vt:lpstr>
      <vt:lpstr>Pop Quiz</vt:lpstr>
      <vt:lpstr>Ingesting files into tables</vt:lpstr>
      <vt:lpstr>COPY command</vt:lpstr>
      <vt:lpstr>Create External Table As Select (Polybase)</vt:lpstr>
      <vt:lpstr>Polybase vs Copy</vt:lpstr>
      <vt:lpstr>Best Practices for Ingest</vt:lpstr>
      <vt:lpstr>Question…</vt:lpstr>
      <vt:lpstr>Ingest Flat files to tables</vt:lpstr>
      <vt:lpstr>Ingest - Structuring ADLS Gen2</vt:lpstr>
      <vt:lpstr>Ingest from on-premises data sources</vt:lpstr>
      <vt:lpstr>Ingest from Cloud Data Sources</vt:lpstr>
      <vt:lpstr>Ingest File Data Sources</vt:lpstr>
      <vt:lpstr>Ingest and Store – Formats</vt:lpstr>
      <vt:lpstr>Ingest - When to BCP / Bulk Copy</vt:lpstr>
      <vt:lpstr>Ingest – Synapse Pipelines</vt:lpstr>
      <vt:lpstr>Ingest and Store – Loading staging tables</vt:lpstr>
      <vt:lpstr>Ingest and Store – Loading staging tables</vt:lpstr>
      <vt:lpstr>Ingest – Scaling to shorten duration</vt:lpstr>
      <vt:lpstr>Pop Quiz</vt:lpstr>
      <vt:lpstr>Pop Quiz</vt:lpstr>
      <vt:lpstr>Modern Data Warehouse</vt:lpstr>
      <vt:lpstr>PowerPoint Presentation</vt:lpstr>
      <vt:lpstr>PowerPoint Presentation</vt:lpstr>
      <vt:lpstr>Breakout Activity: Data Lake Design &amp; Security Considerations </vt:lpstr>
      <vt:lpstr>DEMO: How to whiteboard designs</vt:lpstr>
      <vt:lpstr>Activity: group-based whiteboard exercise</vt:lpstr>
      <vt:lpstr>PowerPoint Presentation</vt:lpstr>
      <vt:lpstr>Hands-On Build Activity:  Data Integration Part 1</vt:lpstr>
      <vt:lpstr>DEMO: How to access your lab environment</vt:lpstr>
      <vt:lpstr>Lab: individual lab exercise</vt:lpstr>
      <vt:lpstr>PowerPoint Presentation</vt:lpstr>
      <vt:lpstr>Data Transformations</vt:lpstr>
      <vt:lpstr>Agenda</vt:lpstr>
      <vt:lpstr>Typical Data Transformations</vt:lpstr>
      <vt:lpstr>Preparing to transform – exploratory data analysis</vt:lpstr>
      <vt:lpstr>Preview CSV files in storage accounts</vt:lpstr>
      <vt:lpstr>Query Parquet files in storage accounts</vt:lpstr>
      <vt:lpstr>Applying transformations</vt:lpstr>
      <vt:lpstr>Code based transformations </vt:lpstr>
      <vt:lpstr>Transform with Pipelines</vt:lpstr>
      <vt:lpstr>No Code Transform with Data Flows</vt:lpstr>
      <vt:lpstr>Transform with Serverless</vt:lpstr>
      <vt:lpstr>Pop Quiz</vt:lpstr>
      <vt:lpstr>Pop Quiz</vt:lpstr>
      <vt:lpstr>Transform with Synapse SQL Serverless</vt:lpstr>
      <vt:lpstr>Synapse SQL Serverless – Querying on storage</vt:lpstr>
      <vt:lpstr>Synapse SQL Serverless – Querying CSV File</vt:lpstr>
      <vt:lpstr>Synapse SQL Serverless – Querying folders</vt:lpstr>
      <vt:lpstr>Synapse SQL Serverless – Querying specific files</vt:lpstr>
      <vt:lpstr>Synapse SQL Serverless – Querying specific files</vt:lpstr>
      <vt:lpstr>Synapse SQL Serverless – Querying Parquet files</vt:lpstr>
      <vt:lpstr>Synapse SQL Serverless – Querying JSON files</vt:lpstr>
      <vt:lpstr>Synapse SQL Serverless – Querying JSON files</vt:lpstr>
      <vt:lpstr>Transform with Spark</vt:lpstr>
      <vt:lpstr>Transforming with Spark – Querying SQL Pools</vt:lpstr>
      <vt:lpstr>PowerPoint Presentation</vt:lpstr>
      <vt:lpstr>PowerPoint Presentation</vt:lpstr>
      <vt:lpstr>PowerPoint Presentation</vt:lpstr>
      <vt:lpstr>Best practices</vt:lpstr>
      <vt:lpstr>CCI vs Heap</vt:lpstr>
      <vt:lpstr>CCI Best Practice</vt:lpstr>
      <vt:lpstr>Statistics</vt:lpstr>
      <vt:lpstr>CTAS vs Insert / Update / Delete / Merge</vt:lpstr>
      <vt:lpstr>UPDATE FROM and DELETE FROM</vt:lpstr>
      <vt:lpstr>Simple is better than clever</vt:lpstr>
      <vt:lpstr>Pop Quiz #2</vt:lpstr>
      <vt:lpstr>Pop Quiz #2</vt:lpstr>
      <vt:lpstr>PowerPoint Presentation</vt:lpstr>
      <vt:lpstr>PowerPoint Presentation</vt:lpstr>
      <vt:lpstr>Full Group Activity:  Data Engineering Discussion </vt:lpstr>
      <vt:lpstr>Mentimeter Poll</vt:lpstr>
      <vt:lpstr>Hands-On Build Activity:  Data Integration Part 2</vt:lpstr>
      <vt:lpstr>Lab: individual lab exercise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Ciprian</cp:lastModifiedBy>
  <cp:revision>87</cp:revision>
  <dcterms:created xsi:type="dcterms:W3CDTF">2020-05-01T23:34:12Z</dcterms:created>
  <dcterms:modified xsi:type="dcterms:W3CDTF">2020-08-18T00:48:01Z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